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9" r:id="rId1"/>
  </p:sldMasterIdLst>
  <p:sldIdLst>
    <p:sldId id="256" r:id="rId2"/>
    <p:sldId id="286" r:id="rId3"/>
    <p:sldId id="287"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8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B98A31-611C-453D-8F10-142E5C904198}"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2436400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B98A31-611C-453D-8F10-142E5C904198}"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3181074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B98A31-611C-453D-8F10-142E5C904198}"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4E01A6A-CBAE-430B-88AA-17C835B60C5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34385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3B98A31-611C-453D-8F10-142E5C904198}"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366897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3B98A31-611C-453D-8F10-142E5C904198}"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4E01A6A-CBAE-430B-88AA-17C835B60C5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40715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3B98A31-611C-453D-8F10-142E5C904198}"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2544562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B98A31-611C-453D-8F10-142E5C904198}"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2084185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B98A31-611C-453D-8F10-142E5C904198}"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239046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B98A31-611C-453D-8F10-142E5C904198}"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2381859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B98A31-611C-453D-8F10-142E5C904198}"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2387602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B98A31-611C-453D-8F10-142E5C904198}"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578198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B98A31-611C-453D-8F10-142E5C904198}"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3322703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98A31-611C-453D-8F10-142E5C904198}"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310349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B98A31-611C-453D-8F10-142E5C904198}"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228439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B98A31-611C-453D-8F10-142E5C904198}"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1862023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B98A31-611C-453D-8F10-142E5C904198}"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4E01A6A-CBAE-430B-88AA-17C835B60C5D}" type="slidenum">
              <a:rPr lang="en-US" smtClean="0"/>
              <a:t>‹#›</a:t>
            </a:fld>
            <a:endParaRPr lang="en-US"/>
          </a:p>
        </p:txBody>
      </p:sp>
    </p:spTree>
    <p:extLst>
      <p:ext uri="{BB962C8B-B14F-4D97-AF65-F5344CB8AC3E}">
        <p14:creationId xmlns:p14="http://schemas.microsoft.com/office/powerpoint/2010/main" val="490159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3B98A31-611C-453D-8F10-142E5C904198}" type="datetimeFigureOut">
              <a:rPr lang="en-US" smtClean="0"/>
              <a:t>11/1/2023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4E01A6A-CBAE-430B-88AA-17C835B60C5D}" type="slidenum">
              <a:rPr lang="en-US" smtClean="0"/>
              <a:t>‹#›</a:t>
            </a:fld>
            <a:endParaRPr lang="en-US"/>
          </a:p>
        </p:txBody>
      </p:sp>
    </p:spTree>
    <p:extLst>
      <p:ext uri="{BB962C8B-B14F-4D97-AF65-F5344CB8AC3E}">
        <p14:creationId xmlns:p14="http://schemas.microsoft.com/office/powerpoint/2010/main" val="302084553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OaBiQBliBeE&amp;feature=emb_title" TargetMode="External"/><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3C253DA-D6A1-4700-8FB2-3381C02DD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812" y="0"/>
            <a:ext cx="10429188" cy="6858000"/>
          </a:xfrm>
          <a:prstGeom prst="rect">
            <a:avLst/>
          </a:prstGeom>
        </p:spPr>
      </p:pic>
      <p:sp>
        <p:nvSpPr>
          <p:cNvPr id="2" name="Title 1">
            <a:extLst>
              <a:ext uri="{FF2B5EF4-FFF2-40B4-BE49-F238E27FC236}">
                <a16:creationId xmlns:a16="http://schemas.microsoft.com/office/drawing/2014/main" id="{17782D1D-D806-441D-964E-CF12FE66963D}"/>
              </a:ext>
            </a:extLst>
          </p:cNvPr>
          <p:cNvSpPr>
            <a:spLocks noGrp="1"/>
          </p:cNvSpPr>
          <p:nvPr>
            <p:ph type="ctrTitle"/>
          </p:nvPr>
        </p:nvSpPr>
        <p:spPr>
          <a:xfrm>
            <a:off x="1437916" y="6331906"/>
            <a:ext cx="6719136" cy="570670"/>
          </a:xfrm>
        </p:spPr>
        <p:txBody>
          <a:bodyPr>
            <a:noAutofit/>
          </a:bodyPr>
          <a:lstStyle/>
          <a:p>
            <a:pPr algn="ctr"/>
            <a:r>
              <a:rPr lang="en-US" sz="3200" b="1" dirty="0">
                <a:solidFill>
                  <a:schemeClr val="bg1"/>
                </a:solidFill>
                <a:latin typeface="Times New Roman" panose="02020603050405020304" pitchFamily="18" charset="0"/>
                <a:cs typeface="Times New Roman" panose="02020603050405020304" pitchFamily="18" charset="0"/>
              </a:rPr>
              <a:t>Cibernetica Sistemelor Economice</a:t>
            </a:r>
          </a:p>
        </p:txBody>
      </p:sp>
      <p:sp>
        <p:nvSpPr>
          <p:cNvPr id="6" name="Subtitle 2">
            <a:extLst>
              <a:ext uri="{FF2B5EF4-FFF2-40B4-BE49-F238E27FC236}">
                <a16:creationId xmlns:a16="http://schemas.microsoft.com/office/drawing/2014/main" id="{53113ABB-29B5-40DF-AC79-726EF905B320}"/>
              </a:ext>
            </a:extLst>
          </p:cNvPr>
          <p:cNvSpPr txBox="1">
            <a:spLocks/>
          </p:cNvSpPr>
          <p:nvPr/>
        </p:nvSpPr>
        <p:spPr>
          <a:xfrm>
            <a:off x="2164702" y="5490958"/>
            <a:ext cx="10027298" cy="1126283"/>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r"/>
            <a:r>
              <a:rPr lang="ro-RO" sz="2000" b="1" dirty="0">
                <a:solidFill>
                  <a:schemeClr val="bg1"/>
                </a:solidFill>
                <a:latin typeface="Times New Roman" panose="02020603050405020304" pitchFamily="18" charset="0"/>
                <a:cs typeface="Times New Roman" panose="02020603050405020304" pitchFamily="18" charset="0"/>
              </a:rPr>
              <a:t>Seminar 1</a:t>
            </a:r>
          </a:p>
          <a:p>
            <a:pPr algn="r"/>
            <a:r>
              <a:rPr lang="ro-RO" i="1" dirty="0">
                <a:solidFill>
                  <a:schemeClr val="bg1"/>
                </a:solidFill>
                <a:latin typeface="Times New Roman" panose="02020603050405020304" pitchFamily="18" charset="0"/>
                <a:cs typeface="Times New Roman" panose="02020603050405020304" pitchFamily="18" charset="0"/>
              </a:rPr>
              <a:t>Profesor seminar:</a:t>
            </a:r>
            <a:endParaRPr lang="en-US" i="1" dirty="0">
              <a:solidFill>
                <a:schemeClr val="bg1"/>
              </a:solidFill>
              <a:latin typeface="Times New Roman" panose="02020603050405020304" pitchFamily="18" charset="0"/>
              <a:cs typeface="Times New Roman" panose="02020603050405020304" pitchFamily="18" charset="0"/>
            </a:endParaRPr>
          </a:p>
          <a:p>
            <a:pPr algn="r"/>
            <a:r>
              <a:rPr lang="ro-RO" dirty="0">
                <a:solidFill>
                  <a:schemeClr val="bg1"/>
                </a:solidFill>
                <a:latin typeface="Times New Roman" panose="02020603050405020304" pitchFamily="18" charset="0"/>
                <a:cs typeface="Times New Roman" panose="02020603050405020304" pitchFamily="18" charset="0"/>
              </a:rPr>
              <a:t>Lect</a:t>
            </a:r>
            <a:r>
              <a:rPr lang="en-US" dirty="0">
                <a:solidFill>
                  <a:schemeClr val="bg1"/>
                </a:solidFill>
                <a:latin typeface="Times New Roman" panose="02020603050405020304" pitchFamily="18" charset="0"/>
                <a:cs typeface="Times New Roman" panose="02020603050405020304" pitchFamily="18" charset="0"/>
              </a:rPr>
              <a:t>.univ.dr. Ionut  NICA</a:t>
            </a:r>
            <a:endParaRPr lang="ro-RO" dirty="0">
              <a:solidFill>
                <a:schemeClr val="bg1"/>
              </a:solidFill>
              <a:latin typeface="Times New Roman" panose="02020603050405020304" pitchFamily="18" charset="0"/>
              <a:cs typeface="Times New Roman" panose="02020603050405020304" pitchFamily="18" charset="0"/>
            </a:endParaRPr>
          </a:p>
          <a:p>
            <a:pPr algn="r"/>
            <a:r>
              <a:rPr lang="ro-RO" dirty="0">
                <a:solidFill>
                  <a:schemeClr val="bg1"/>
                </a:solidFill>
                <a:latin typeface="Times New Roman" panose="02020603050405020304" pitchFamily="18" charset="0"/>
                <a:cs typeface="Times New Roman" panose="02020603050405020304" pitchFamily="18" charset="0"/>
              </a:rPr>
              <a:t>Drd. Ștefan IONESCU</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7978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308840" y="116280"/>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4577137" y="1025482"/>
            <a:ext cx="2350002" cy="369332"/>
          </a:xfrm>
          <a:prstGeom prst="rect">
            <a:avLst/>
          </a:prstGeom>
          <a:noFill/>
        </p:spPr>
        <p:txBody>
          <a:bodyPr wrap="none" rtlCol="0">
            <a:spAutoFit/>
          </a:bodyPr>
          <a:lstStyle/>
          <a:p>
            <a:r>
              <a:rPr lang="ro-RO" b="1" dirty="0">
                <a:latin typeface="Palatino Linotype" panose="02040502050505030304" pitchFamily="18" charset="0"/>
                <a:cs typeface="Times New Roman" panose="02020603050405020304" pitchFamily="18" charset="0"/>
              </a:rPr>
              <a:t>Teoria Complexității</a:t>
            </a:r>
            <a:endParaRPr lang="en-US" b="1" dirty="0">
              <a:latin typeface="Palatino Linotype" panose="0204050205050503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E0F987-E37E-4BFA-B1AC-AEC6FF767A6D}"/>
              </a:ext>
            </a:extLst>
          </p:cNvPr>
          <p:cNvSpPr txBox="1"/>
          <p:nvPr/>
        </p:nvSpPr>
        <p:spPr>
          <a:xfrm>
            <a:off x="3276238" y="1433284"/>
            <a:ext cx="3305713" cy="338554"/>
          </a:xfrm>
          <a:prstGeom prst="rect">
            <a:avLst/>
          </a:prstGeom>
          <a:noFill/>
        </p:spPr>
        <p:txBody>
          <a:bodyPr wrap="none" rtlCol="0">
            <a:spAutoFit/>
          </a:bodyPr>
          <a:lstStyle/>
          <a:p>
            <a:r>
              <a:rPr lang="ro-RO" sz="1600" dirty="0">
                <a:latin typeface="Palatino Linotype" panose="02040502050505030304" pitchFamily="18" charset="0"/>
                <a:cs typeface="Times New Roman" panose="02020603050405020304" pitchFamily="18" charset="0"/>
              </a:rPr>
              <a:t>Diferite abordări ale complexității:</a:t>
            </a:r>
            <a:endParaRPr lang="en-US" sz="1600" dirty="0">
              <a:latin typeface="Palatino Linotype" panose="02040502050505030304" pitchFamily="18" charset="0"/>
              <a:cs typeface="Times New Roman" panose="02020603050405020304" pitchFamily="18" charset="0"/>
            </a:endParaRPr>
          </a:p>
        </p:txBody>
      </p:sp>
      <p:pic>
        <p:nvPicPr>
          <p:cNvPr id="2050" name="Picture 2" descr="Semnul Intrebarii Imagini">
            <a:extLst>
              <a:ext uri="{FF2B5EF4-FFF2-40B4-BE49-F238E27FC236}">
                <a16:creationId xmlns:a16="http://schemas.microsoft.com/office/drawing/2014/main" id="{4166B4B4-53FA-453C-A6A6-F9B3CF38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379" y="865227"/>
            <a:ext cx="878213" cy="8782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04BAC8-DBFA-4FA8-A749-B289917F4CA0}"/>
              </a:ext>
            </a:extLst>
          </p:cNvPr>
          <p:cNvSpPr txBox="1"/>
          <p:nvPr/>
        </p:nvSpPr>
        <p:spPr>
          <a:xfrm>
            <a:off x="2388946" y="1864986"/>
            <a:ext cx="9188777" cy="307777"/>
          </a:xfrm>
          <a:prstGeom prst="rect">
            <a:avLst/>
          </a:prstGeom>
          <a:noFill/>
        </p:spPr>
        <p:txBody>
          <a:bodyPr wrap="square">
            <a:spAutoFit/>
          </a:bodyPr>
          <a:lstStyle/>
          <a:p>
            <a:pPr algn="just"/>
            <a:r>
              <a:rPr lang="pt-BR" sz="1400" b="1" i="1" dirty="0">
                <a:solidFill>
                  <a:srgbClr val="C00000"/>
                </a:solidFill>
                <a:latin typeface="Palatino Linotype" panose="02040502050505030304" pitchFamily="18" charset="0"/>
              </a:rPr>
              <a:t>Studiile</a:t>
            </a:r>
            <a:r>
              <a:rPr lang="ro-RO" sz="1400" b="1" i="1" dirty="0">
                <a:solidFill>
                  <a:srgbClr val="C00000"/>
                </a:solidFill>
                <a:latin typeface="Palatino Linotype" panose="02040502050505030304" pitchFamily="18" charset="0"/>
              </a:rPr>
              <a:t> lui</a:t>
            </a:r>
            <a:r>
              <a:rPr lang="pt-BR" sz="1400" b="1" i="1" dirty="0">
                <a:solidFill>
                  <a:srgbClr val="C00000"/>
                </a:solidFill>
                <a:latin typeface="Palatino Linotype" panose="02040502050505030304" pitchFamily="18" charset="0"/>
              </a:rPr>
              <a:t> M</a:t>
            </a:r>
            <a:r>
              <a:rPr lang="ro-RO" sz="1400" b="1" i="1" dirty="0">
                <a:solidFill>
                  <a:srgbClr val="C00000"/>
                </a:solidFill>
                <a:latin typeface="Palatino Linotype" panose="02040502050505030304" pitchFamily="18" charset="0"/>
              </a:rPr>
              <a:t>itchell</a:t>
            </a:r>
            <a:r>
              <a:rPr lang="pt-BR" sz="1400" b="1" i="1" dirty="0">
                <a:solidFill>
                  <a:srgbClr val="C00000"/>
                </a:solidFill>
                <a:latin typeface="Palatino Linotype" panose="02040502050505030304" pitchFamily="18" charset="0"/>
              </a:rPr>
              <a:t> Feigenbaum ale modelelor de creștere a populației</a:t>
            </a:r>
            <a:endParaRPr lang="en-US" sz="1400" b="1" i="1" dirty="0">
              <a:solidFill>
                <a:srgbClr val="C00000"/>
              </a:solidFill>
              <a:latin typeface="Palatino Linotype" panose="02040502050505030304" pitchFamily="18" charset="0"/>
            </a:endParaRPr>
          </a:p>
        </p:txBody>
      </p:sp>
      <p:sp>
        <p:nvSpPr>
          <p:cNvPr id="3" name="Text Box 1028">
            <a:extLst>
              <a:ext uri="{FF2B5EF4-FFF2-40B4-BE49-F238E27FC236}">
                <a16:creationId xmlns:a16="http://schemas.microsoft.com/office/drawing/2014/main" id="{CFDFA23F-4A41-4697-BE35-D249851853A1}"/>
              </a:ext>
            </a:extLst>
          </p:cNvPr>
          <p:cNvSpPr txBox="1">
            <a:spLocks noChangeArrowheads="1"/>
          </p:cNvSpPr>
          <p:nvPr/>
        </p:nvSpPr>
        <p:spPr bwMode="auto">
          <a:xfrm>
            <a:off x="2589044" y="2200597"/>
            <a:ext cx="6326188" cy="338554"/>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0000"/>
              </a:spcBef>
            </a:pPr>
            <a:r>
              <a:rPr lang="ro-RO" altLang="en-US" sz="1600" dirty="0">
                <a:latin typeface="Palatino Linotype" panose="02040502050505030304" pitchFamily="18" charset="0"/>
              </a:rPr>
              <a:t>Populația</a:t>
            </a:r>
            <a:r>
              <a:rPr lang="en-US" altLang="en-US" sz="1600" baseline="-25000" dirty="0">
                <a:latin typeface="Palatino Linotype" panose="02040502050505030304" pitchFamily="18" charset="0"/>
              </a:rPr>
              <a:t>t</a:t>
            </a:r>
            <a:r>
              <a:rPr lang="en-US" altLang="en-US" sz="1600" dirty="0">
                <a:latin typeface="Palatino Linotype" panose="02040502050505030304" pitchFamily="18" charset="0"/>
              </a:rPr>
              <a:t> = </a:t>
            </a:r>
            <a:r>
              <a:rPr lang="ro-RO" altLang="en-US" sz="1600" dirty="0">
                <a:latin typeface="Palatino Linotype" panose="02040502050505030304" pitchFamily="18" charset="0"/>
              </a:rPr>
              <a:t>Rata_de_creștere*Populația</a:t>
            </a:r>
            <a:r>
              <a:rPr lang="en-US" altLang="en-US" sz="1600" baseline="-25000" dirty="0">
                <a:latin typeface="Palatino Linotype" panose="02040502050505030304" pitchFamily="18" charset="0"/>
              </a:rPr>
              <a:t>t-1</a:t>
            </a:r>
            <a:r>
              <a:rPr lang="en-US" altLang="en-US" sz="1600" dirty="0">
                <a:latin typeface="Palatino Linotype" panose="02040502050505030304" pitchFamily="18" charset="0"/>
              </a:rPr>
              <a:t>(1-</a:t>
            </a:r>
            <a:r>
              <a:rPr lang="ro-RO" altLang="en-US" sz="1600" dirty="0">
                <a:latin typeface="Palatino Linotype" panose="02040502050505030304" pitchFamily="18" charset="0"/>
              </a:rPr>
              <a:t>Populația</a:t>
            </a:r>
            <a:r>
              <a:rPr lang="en-US" altLang="en-US" sz="1600" baseline="-25000" dirty="0">
                <a:latin typeface="Palatino Linotype" panose="02040502050505030304" pitchFamily="18" charset="0"/>
              </a:rPr>
              <a:t>t-1</a:t>
            </a:r>
            <a:r>
              <a:rPr lang="en-US" altLang="en-US" sz="1600" dirty="0">
                <a:latin typeface="Palatino Linotype" panose="02040502050505030304" pitchFamily="18" charset="0"/>
              </a:rPr>
              <a:t>)</a:t>
            </a:r>
          </a:p>
        </p:txBody>
      </p:sp>
      <p:pic>
        <p:nvPicPr>
          <p:cNvPr id="19" name="Picture 1030">
            <a:extLst>
              <a:ext uri="{FF2B5EF4-FFF2-40B4-BE49-F238E27FC236}">
                <a16:creationId xmlns:a16="http://schemas.microsoft.com/office/drawing/2014/main" id="{22EB312D-2695-4770-8030-5FCC9379CF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8244" y="2640579"/>
            <a:ext cx="4508500" cy="33813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Line 1031">
            <a:extLst>
              <a:ext uri="{FF2B5EF4-FFF2-40B4-BE49-F238E27FC236}">
                <a16:creationId xmlns:a16="http://schemas.microsoft.com/office/drawing/2014/main" id="{D8916544-6D45-4718-A14A-A43900FF9187}"/>
              </a:ext>
            </a:extLst>
          </p:cNvPr>
          <p:cNvSpPr>
            <a:spLocks noChangeShapeType="1"/>
          </p:cNvSpPr>
          <p:nvPr/>
        </p:nvSpPr>
        <p:spPr bwMode="auto">
          <a:xfrm>
            <a:off x="7975931" y="2740591"/>
            <a:ext cx="0" cy="3317875"/>
          </a:xfrm>
          <a:prstGeom prst="line">
            <a:avLst/>
          </a:prstGeom>
          <a:noFill/>
          <a:ln w="9525">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 name="Line 1032">
            <a:extLst>
              <a:ext uri="{FF2B5EF4-FFF2-40B4-BE49-F238E27FC236}">
                <a16:creationId xmlns:a16="http://schemas.microsoft.com/office/drawing/2014/main" id="{A179EFC7-1CC8-47AC-BEC9-1469B1152CB7}"/>
              </a:ext>
            </a:extLst>
          </p:cNvPr>
          <p:cNvSpPr>
            <a:spLocks noChangeShapeType="1"/>
          </p:cNvSpPr>
          <p:nvPr/>
        </p:nvSpPr>
        <p:spPr bwMode="auto">
          <a:xfrm>
            <a:off x="6534481" y="2740591"/>
            <a:ext cx="0" cy="3317875"/>
          </a:xfrm>
          <a:prstGeom prst="line">
            <a:avLst/>
          </a:prstGeom>
          <a:noFill/>
          <a:ln w="9525">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 name="Line 1033">
            <a:extLst>
              <a:ext uri="{FF2B5EF4-FFF2-40B4-BE49-F238E27FC236}">
                <a16:creationId xmlns:a16="http://schemas.microsoft.com/office/drawing/2014/main" id="{42D2D5AC-D4F8-4F8A-8329-A0BE0AF9BFAD}"/>
              </a:ext>
            </a:extLst>
          </p:cNvPr>
          <p:cNvSpPr>
            <a:spLocks noChangeShapeType="1"/>
          </p:cNvSpPr>
          <p:nvPr/>
        </p:nvSpPr>
        <p:spPr bwMode="auto">
          <a:xfrm>
            <a:off x="5713744" y="2740591"/>
            <a:ext cx="0" cy="3317875"/>
          </a:xfrm>
          <a:prstGeom prst="line">
            <a:avLst/>
          </a:prstGeom>
          <a:noFill/>
          <a:ln w="9525">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 name="Line 1034">
            <a:extLst>
              <a:ext uri="{FF2B5EF4-FFF2-40B4-BE49-F238E27FC236}">
                <a16:creationId xmlns:a16="http://schemas.microsoft.com/office/drawing/2014/main" id="{2C688555-C12D-450A-883F-A9910E0DC8FC}"/>
              </a:ext>
            </a:extLst>
          </p:cNvPr>
          <p:cNvSpPr>
            <a:spLocks noChangeShapeType="1"/>
          </p:cNvSpPr>
          <p:nvPr/>
        </p:nvSpPr>
        <p:spPr bwMode="auto">
          <a:xfrm>
            <a:off x="5788356" y="2940616"/>
            <a:ext cx="703263"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9" name="Line 1035">
            <a:extLst>
              <a:ext uri="{FF2B5EF4-FFF2-40B4-BE49-F238E27FC236}">
                <a16:creationId xmlns:a16="http://schemas.microsoft.com/office/drawing/2014/main" id="{8989382F-F529-4D71-8F89-064453600C1A}"/>
              </a:ext>
            </a:extLst>
          </p:cNvPr>
          <p:cNvSpPr>
            <a:spLocks noChangeShapeType="1"/>
          </p:cNvSpPr>
          <p:nvPr/>
        </p:nvSpPr>
        <p:spPr bwMode="auto">
          <a:xfrm>
            <a:off x="6621794" y="2951729"/>
            <a:ext cx="1312862" cy="0"/>
          </a:xfrm>
          <a:prstGeom prst="line">
            <a:avLst/>
          </a:prstGeom>
          <a:noFill/>
          <a:ln w="952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1" name="Text Box 1036">
            <a:extLst>
              <a:ext uri="{FF2B5EF4-FFF2-40B4-BE49-F238E27FC236}">
                <a16:creationId xmlns:a16="http://schemas.microsoft.com/office/drawing/2014/main" id="{9B1E19A8-2E36-4E7F-9DA9-73612FFF294F}"/>
              </a:ext>
            </a:extLst>
          </p:cNvPr>
          <p:cNvSpPr txBox="1">
            <a:spLocks noChangeArrowheads="1"/>
          </p:cNvSpPr>
          <p:nvPr/>
        </p:nvSpPr>
        <p:spPr bwMode="auto">
          <a:xfrm>
            <a:off x="8134681" y="4361428"/>
            <a:ext cx="1944129" cy="7386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ro-RO" altLang="en-US" sz="1400" dirty="0">
                <a:latin typeface="Palatino Linotype" panose="02040502050505030304" pitchFamily="18" charset="0"/>
              </a:rPr>
              <a:t>Constanta lui </a:t>
            </a:r>
            <a:r>
              <a:rPr lang="en-US" altLang="en-US" sz="1400" dirty="0">
                <a:latin typeface="Palatino Linotype" panose="02040502050505030304" pitchFamily="18" charset="0"/>
              </a:rPr>
              <a:t>Feigenbaum: 4.6692016…</a:t>
            </a:r>
          </a:p>
        </p:txBody>
      </p:sp>
      <p:sp>
        <p:nvSpPr>
          <p:cNvPr id="33" name="Text Box 1037">
            <a:extLst>
              <a:ext uri="{FF2B5EF4-FFF2-40B4-BE49-F238E27FC236}">
                <a16:creationId xmlns:a16="http://schemas.microsoft.com/office/drawing/2014/main" id="{A35502AA-91EA-4E39-9654-9E014F3A0059}"/>
              </a:ext>
            </a:extLst>
          </p:cNvPr>
          <p:cNvSpPr txBox="1">
            <a:spLocks noChangeArrowheads="1"/>
          </p:cNvSpPr>
          <p:nvPr/>
        </p:nvSpPr>
        <p:spPr bwMode="auto">
          <a:xfrm>
            <a:off x="8126744" y="5650962"/>
            <a:ext cx="1444626" cy="3077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o-RO" altLang="en-US" sz="1400" dirty="0">
                <a:latin typeface="Palatino Linotype" panose="02040502050505030304" pitchFamily="18" charset="0"/>
              </a:rPr>
              <a:t>Rata de creștere</a:t>
            </a:r>
            <a:endParaRPr lang="en-US" altLang="en-US" sz="1400" dirty="0">
              <a:latin typeface="Palatino Linotype" panose="02040502050505030304" pitchFamily="18" charset="0"/>
            </a:endParaRPr>
          </a:p>
        </p:txBody>
      </p:sp>
      <p:sp>
        <p:nvSpPr>
          <p:cNvPr id="35" name="Line 1038">
            <a:extLst>
              <a:ext uri="{FF2B5EF4-FFF2-40B4-BE49-F238E27FC236}">
                <a16:creationId xmlns:a16="http://schemas.microsoft.com/office/drawing/2014/main" id="{C5D1BD41-ED08-41C8-B98B-89BDB2331E12}"/>
              </a:ext>
            </a:extLst>
          </p:cNvPr>
          <p:cNvSpPr>
            <a:spLocks noChangeShapeType="1"/>
          </p:cNvSpPr>
          <p:nvPr/>
        </p:nvSpPr>
        <p:spPr bwMode="auto">
          <a:xfrm flipH="1">
            <a:off x="5369944" y="5923120"/>
            <a:ext cx="3727450" cy="0"/>
          </a:xfrm>
          <a:prstGeom prst="line">
            <a:avLst/>
          </a:prstGeom>
          <a:ln>
            <a:solidFill>
              <a:srgbClr val="C00000"/>
            </a:solidFill>
            <a:headEnd/>
            <a:tailEnd type="triangle" w="med" len="med"/>
          </a:ln>
        </p:spPr>
        <p:style>
          <a:lnRef idx="3">
            <a:schemeClr val="accent6"/>
          </a:lnRef>
          <a:fillRef idx="0">
            <a:schemeClr val="accent6"/>
          </a:fillRef>
          <a:effectRef idx="2">
            <a:schemeClr val="accent6"/>
          </a:effectRef>
          <a:fontRef idx="minor">
            <a:schemeClr val="tx1"/>
          </a:fontRef>
        </p:style>
        <p:txBody>
          <a:bodyPr wrap="none"/>
          <a:lstStyle/>
          <a:p>
            <a:endParaRPr lang="en-US"/>
          </a:p>
        </p:txBody>
      </p:sp>
    </p:spTree>
    <p:extLst>
      <p:ext uri="{BB962C8B-B14F-4D97-AF65-F5344CB8AC3E}">
        <p14:creationId xmlns:p14="http://schemas.microsoft.com/office/powerpoint/2010/main" val="672880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454379" y="126074"/>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4920999" y="1397170"/>
            <a:ext cx="2350002" cy="369332"/>
          </a:xfrm>
          <a:prstGeom prst="rect">
            <a:avLst/>
          </a:prstGeom>
          <a:noFill/>
        </p:spPr>
        <p:txBody>
          <a:bodyPr wrap="none" rtlCol="0">
            <a:spAutoFit/>
          </a:bodyPr>
          <a:lstStyle/>
          <a:p>
            <a:r>
              <a:rPr lang="ro-RO" b="1" dirty="0">
                <a:latin typeface="Palatino Linotype" panose="02040502050505030304" pitchFamily="18" charset="0"/>
                <a:cs typeface="Times New Roman" panose="02020603050405020304" pitchFamily="18" charset="0"/>
              </a:rPr>
              <a:t>Teoria Complexității</a:t>
            </a:r>
            <a:endParaRPr lang="en-US" b="1" dirty="0">
              <a:latin typeface="Palatino Linotype" panose="0204050205050503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E0F987-E37E-4BFA-B1AC-AEC6FF767A6D}"/>
              </a:ext>
            </a:extLst>
          </p:cNvPr>
          <p:cNvSpPr txBox="1"/>
          <p:nvPr/>
        </p:nvSpPr>
        <p:spPr>
          <a:xfrm>
            <a:off x="3620100" y="1804972"/>
            <a:ext cx="3305713" cy="338554"/>
          </a:xfrm>
          <a:prstGeom prst="rect">
            <a:avLst/>
          </a:prstGeom>
          <a:noFill/>
        </p:spPr>
        <p:txBody>
          <a:bodyPr wrap="none" rtlCol="0">
            <a:spAutoFit/>
          </a:bodyPr>
          <a:lstStyle/>
          <a:p>
            <a:r>
              <a:rPr lang="ro-RO" sz="1600" dirty="0">
                <a:latin typeface="Palatino Linotype" panose="02040502050505030304" pitchFamily="18" charset="0"/>
                <a:cs typeface="Times New Roman" panose="02020603050405020304" pitchFamily="18" charset="0"/>
              </a:rPr>
              <a:t>Diferite abordări ale complexității:</a:t>
            </a:r>
            <a:endParaRPr lang="en-US" sz="1600" dirty="0">
              <a:latin typeface="Palatino Linotype" panose="02040502050505030304" pitchFamily="18" charset="0"/>
              <a:cs typeface="Times New Roman" panose="02020603050405020304" pitchFamily="18" charset="0"/>
            </a:endParaRPr>
          </a:p>
        </p:txBody>
      </p:sp>
      <p:pic>
        <p:nvPicPr>
          <p:cNvPr id="2050" name="Picture 2" descr="Semnul Intrebarii Imagini">
            <a:extLst>
              <a:ext uri="{FF2B5EF4-FFF2-40B4-BE49-F238E27FC236}">
                <a16:creationId xmlns:a16="http://schemas.microsoft.com/office/drawing/2014/main" id="{4166B4B4-53FA-453C-A6A6-F9B3CF38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241" y="1236915"/>
            <a:ext cx="878213" cy="8782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04BAC8-DBFA-4FA8-A749-B289917F4CA0}"/>
              </a:ext>
            </a:extLst>
          </p:cNvPr>
          <p:cNvSpPr txBox="1"/>
          <p:nvPr/>
        </p:nvSpPr>
        <p:spPr>
          <a:xfrm>
            <a:off x="2454379" y="2240572"/>
            <a:ext cx="9188777" cy="338554"/>
          </a:xfrm>
          <a:prstGeom prst="rect">
            <a:avLst/>
          </a:prstGeom>
          <a:noFill/>
        </p:spPr>
        <p:txBody>
          <a:bodyPr wrap="square">
            <a:spAutoFit/>
          </a:bodyPr>
          <a:lstStyle/>
          <a:p>
            <a:pPr algn="just"/>
            <a:r>
              <a:rPr lang="ro-RO" sz="1600" b="1" i="1" dirty="0">
                <a:solidFill>
                  <a:srgbClr val="C00000"/>
                </a:solidFill>
                <a:latin typeface="Palatino Linotype" panose="02040502050505030304" pitchFamily="18" charset="0"/>
              </a:rPr>
              <a:t>C</a:t>
            </a:r>
            <a:r>
              <a:rPr lang="pt-BR" sz="1600" b="1" i="1" dirty="0">
                <a:solidFill>
                  <a:srgbClr val="C00000"/>
                </a:solidFill>
                <a:latin typeface="Palatino Linotype" panose="02040502050505030304" pitchFamily="18" charset="0"/>
              </a:rPr>
              <a:t>onstanta Feigenbaum apare în multe alte contexte</a:t>
            </a:r>
            <a:r>
              <a:rPr lang="ro-RO" sz="1600" b="1" i="1" dirty="0">
                <a:solidFill>
                  <a:srgbClr val="C00000"/>
                </a:solidFill>
                <a:latin typeface="Palatino Linotype" panose="02040502050505030304" pitchFamily="18" charset="0"/>
              </a:rPr>
              <a:t>.</a:t>
            </a:r>
            <a:endParaRPr lang="en-US" sz="1600" b="1" i="1" dirty="0">
              <a:solidFill>
                <a:srgbClr val="C00000"/>
              </a:solidFill>
              <a:latin typeface="Palatino Linotype" panose="02040502050505030304" pitchFamily="18" charset="0"/>
            </a:endParaRPr>
          </a:p>
        </p:txBody>
      </p:sp>
      <p:sp>
        <p:nvSpPr>
          <p:cNvPr id="18" name="TextBox 17">
            <a:extLst>
              <a:ext uri="{FF2B5EF4-FFF2-40B4-BE49-F238E27FC236}">
                <a16:creationId xmlns:a16="http://schemas.microsoft.com/office/drawing/2014/main" id="{A4202E89-C251-4F2B-BBC7-024132EFA8B1}"/>
              </a:ext>
            </a:extLst>
          </p:cNvPr>
          <p:cNvSpPr txBox="1"/>
          <p:nvPr/>
        </p:nvSpPr>
        <p:spPr>
          <a:xfrm>
            <a:off x="2723198" y="2585724"/>
            <a:ext cx="7199721" cy="738664"/>
          </a:xfrm>
          <a:prstGeom prst="rect">
            <a:avLst/>
          </a:prstGeom>
          <a:noFill/>
        </p:spPr>
        <p:txBody>
          <a:bodyPr wrap="square">
            <a:spAutoFit/>
          </a:bodyPr>
          <a:lstStyle/>
          <a:p>
            <a:pPr algn="just"/>
            <a:r>
              <a:rPr lang="en-US" altLang="en-US" sz="1400" dirty="0">
                <a:latin typeface="Palatino Linotype" panose="02040502050505030304" pitchFamily="18" charset="0"/>
              </a:rPr>
              <a:t>E</a:t>
            </a:r>
            <a:r>
              <a:rPr lang="ro-RO" altLang="en-US" sz="1400" dirty="0">
                <a:latin typeface="Palatino Linotype" panose="02040502050505030304" pitchFamily="18" charset="0"/>
              </a:rPr>
              <a:t>x</a:t>
            </a:r>
            <a:r>
              <a:rPr lang="en-US" altLang="en-US" sz="1400" dirty="0">
                <a:latin typeface="Palatino Linotype" panose="02040502050505030304" pitchFamily="18" charset="0"/>
              </a:rPr>
              <a:t>: </a:t>
            </a:r>
            <a:r>
              <a:rPr lang="ro-RO" altLang="en-US" sz="1400" dirty="0">
                <a:latin typeface="Palatino Linotype" panose="02040502050505030304" pitchFamily="18" charset="0"/>
              </a:rPr>
              <a:t>Setul </a:t>
            </a:r>
            <a:r>
              <a:rPr lang="en-US" altLang="en-US" sz="1400" b="1" dirty="0">
                <a:solidFill>
                  <a:srgbClr val="FF00FF"/>
                </a:solidFill>
                <a:latin typeface="Palatino Linotype" panose="02040502050505030304" pitchFamily="18" charset="0"/>
              </a:rPr>
              <a:t>Mandelbrot</a:t>
            </a:r>
            <a:endParaRPr lang="en-US" altLang="en-US" sz="1400" dirty="0">
              <a:latin typeface="Palatino Linotype" panose="02040502050505030304" pitchFamily="18" charset="0"/>
            </a:endParaRPr>
          </a:p>
          <a:p>
            <a:pPr lvl="1" algn="just"/>
            <a:r>
              <a:rPr lang="en-US" altLang="en-US" sz="1400" dirty="0">
                <a:latin typeface="Palatino Linotype" panose="02040502050505030304" pitchFamily="18" charset="0"/>
              </a:rPr>
              <a:t>E</a:t>
            </a:r>
            <a:r>
              <a:rPr lang="ro-RO" altLang="en-US" sz="1400" dirty="0">
                <a:latin typeface="Palatino Linotype" panose="02040502050505030304" pitchFamily="18" charset="0"/>
              </a:rPr>
              <a:t>cuația</a:t>
            </a:r>
            <a:r>
              <a:rPr lang="en-US" altLang="en-US" sz="1400" dirty="0">
                <a:latin typeface="Palatino Linotype" panose="02040502050505030304" pitchFamily="18" charset="0"/>
              </a:rPr>
              <a:t>: Z(n+1)=Z(n)</a:t>
            </a:r>
            <a:r>
              <a:rPr lang="en-US" altLang="en-US" sz="1400" baseline="30000" dirty="0">
                <a:latin typeface="Palatino Linotype" panose="02040502050505030304" pitchFamily="18" charset="0"/>
              </a:rPr>
              <a:t>2</a:t>
            </a:r>
            <a:r>
              <a:rPr lang="en-US" altLang="en-US" sz="1400" dirty="0">
                <a:latin typeface="Palatino Linotype" panose="02040502050505030304" pitchFamily="18" charset="0"/>
              </a:rPr>
              <a:t>+C, C </a:t>
            </a:r>
            <a:r>
              <a:rPr lang="ro-RO" altLang="en-US" sz="1400" dirty="0">
                <a:latin typeface="Palatino Linotype" panose="02040502050505030304" pitchFamily="18" charset="0"/>
              </a:rPr>
              <a:t>și</a:t>
            </a:r>
            <a:r>
              <a:rPr lang="en-US" altLang="en-US" sz="1400" dirty="0">
                <a:latin typeface="Palatino Linotype" panose="02040502050505030304" pitchFamily="18" charset="0"/>
              </a:rPr>
              <a:t> Z </a:t>
            </a:r>
            <a:r>
              <a:rPr lang="ro-RO" altLang="en-US" sz="1400" dirty="0">
                <a:latin typeface="Palatino Linotype" panose="02040502050505030304" pitchFamily="18" charset="0"/>
              </a:rPr>
              <a:t>numere imaginare</a:t>
            </a:r>
            <a:r>
              <a:rPr lang="en-US" altLang="en-US" sz="1400" dirty="0">
                <a:latin typeface="Palatino Linotype" panose="02040502050505030304" pitchFamily="18" charset="0"/>
              </a:rPr>
              <a:t>;</a:t>
            </a:r>
          </a:p>
          <a:p>
            <a:pPr lvl="1" algn="just"/>
            <a:r>
              <a:rPr lang="en-US" altLang="en-US" sz="1400" dirty="0">
                <a:latin typeface="Palatino Linotype" panose="02040502050505030304" pitchFamily="18" charset="0"/>
              </a:rPr>
              <a:t>Map</a:t>
            </a:r>
            <a:r>
              <a:rPr lang="ro-RO" altLang="en-US" sz="1400" dirty="0">
                <a:latin typeface="Palatino Linotype" panose="02040502050505030304" pitchFamily="18" charset="0"/>
              </a:rPr>
              <a:t>area</a:t>
            </a:r>
            <a:r>
              <a:rPr lang="en-US" altLang="en-US" sz="1400" dirty="0">
                <a:latin typeface="Palatino Linotype" panose="02040502050505030304" pitchFamily="18" charset="0"/>
              </a:rPr>
              <a:t>: </a:t>
            </a:r>
            <a:r>
              <a:rPr lang="pt-BR" altLang="en-US" sz="1400" dirty="0">
                <a:latin typeface="Palatino Linotype" panose="02040502050505030304" pitchFamily="18" charset="0"/>
              </a:rPr>
              <a:t>reprezintă numărul de iterații necesare </a:t>
            </a:r>
            <a:r>
              <a:rPr lang="en-US" altLang="en-US" sz="1400" dirty="0">
                <a:latin typeface="Palatino Linotype" panose="02040502050505030304" pitchFamily="18" charset="0"/>
              </a:rPr>
              <a:t>|Z(n)|&gt;2</a:t>
            </a:r>
          </a:p>
        </p:txBody>
      </p:sp>
      <p:pic>
        <p:nvPicPr>
          <p:cNvPr id="6" name="Picture 1036">
            <a:extLst>
              <a:ext uri="{FF2B5EF4-FFF2-40B4-BE49-F238E27FC236}">
                <a16:creationId xmlns:a16="http://schemas.microsoft.com/office/drawing/2014/main" id="{854334BF-DB13-4258-90CA-E268CF1B1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101" y="3375143"/>
            <a:ext cx="212090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037">
            <a:extLst>
              <a:ext uri="{FF2B5EF4-FFF2-40B4-BE49-F238E27FC236}">
                <a16:creationId xmlns:a16="http://schemas.microsoft.com/office/drawing/2014/main" id="{AAE3A9B2-E7A4-4CA5-A7B4-F77B9F70E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5938" y="3375143"/>
            <a:ext cx="2166938" cy="162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038">
            <a:extLst>
              <a:ext uri="{FF2B5EF4-FFF2-40B4-BE49-F238E27FC236}">
                <a16:creationId xmlns:a16="http://schemas.microsoft.com/office/drawing/2014/main" id="{8989EA54-3387-4902-82AA-3348F93CFA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7176" y="3375143"/>
            <a:ext cx="2101850" cy="157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39">
            <a:extLst>
              <a:ext uri="{FF2B5EF4-FFF2-40B4-BE49-F238E27FC236}">
                <a16:creationId xmlns:a16="http://schemas.microsoft.com/office/drawing/2014/main" id="{0EF4A361-D08C-4DAF-86E4-21C87A4140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213" y="5202355"/>
            <a:ext cx="211137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040">
            <a:extLst>
              <a:ext uri="{FF2B5EF4-FFF2-40B4-BE49-F238E27FC236}">
                <a16:creationId xmlns:a16="http://schemas.microsoft.com/office/drawing/2014/main" id="{63EB7252-F302-4654-A408-32653BA428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651" y="5215055"/>
            <a:ext cx="212090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Line 1043">
            <a:extLst>
              <a:ext uri="{FF2B5EF4-FFF2-40B4-BE49-F238E27FC236}">
                <a16:creationId xmlns:a16="http://schemas.microsoft.com/office/drawing/2014/main" id="{048B10AE-64A9-4AC0-B1EF-B8F1754E1090}"/>
              </a:ext>
            </a:extLst>
          </p:cNvPr>
          <p:cNvSpPr>
            <a:spLocks noChangeShapeType="1"/>
          </p:cNvSpPr>
          <p:nvPr/>
        </p:nvSpPr>
        <p:spPr bwMode="auto">
          <a:xfrm>
            <a:off x="10272963" y="3300530"/>
            <a:ext cx="0" cy="16652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wrap="none"/>
          <a:lstStyle/>
          <a:p>
            <a:endParaRPr lang="en-US"/>
          </a:p>
        </p:txBody>
      </p:sp>
      <p:sp>
        <p:nvSpPr>
          <p:cNvPr id="14" name="Line 1044">
            <a:extLst>
              <a:ext uri="{FF2B5EF4-FFF2-40B4-BE49-F238E27FC236}">
                <a16:creationId xmlns:a16="http://schemas.microsoft.com/office/drawing/2014/main" id="{6E621123-84AC-4922-90D9-88B4F4280816}"/>
              </a:ext>
            </a:extLst>
          </p:cNvPr>
          <p:cNvSpPr>
            <a:spLocks noChangeShapeType="1"/>
          </p:cNvSpPr>
          <p:nvPr/>
        </p:nvSpPr>
        <p:spPr bwMode="auto">
          <a:xfrm>
            <a:off x="10330113" y="3260843"/>
            <a:ext cx="1406525"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 name="Text Box 1041">
            <a:extLst>
              <a:ext uri="{FF2B5EF4-FFF2-40B4-BE49-F238E27FC236}">
                <a16:creationId xmlns:a16="http://schemas.microsoft.com/office/drawing/2014/main" id="{E9AD4505-02F9-451D-820D-6FBA7B2E93F7}"/>
              </a:ext>
            </a:extLst>
          </p:cNvPr>
          <p:cNvSpPr txBox="1">
            <a:spLocks noChangeArrowheads="1"/>
          </p:cNvSpPr>
          <p:nvPr/>
        </p:nvSpPr>
        <p:spPr bwMode="auto">
          <a:xfrm>
            <a:off x="9756745" y="5360322"/>
            <a:ext cx="184980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400" dirty="0">
                <a:latin typeface="Palatino Linotype" panose="02040502050505030304" pitchFamily="18" charset="0"/>
              </a:rPr>
              <a:t>Importanța constantei Feigenbaum:</a:t>
            </a:r>
          </a:p>
          <a:p>
            <a:pPr algn="ctr"/>
            <a:r>
              <a:rPr lang="en-US" altLang="en-US" sz="1400" dirty="0">
                <a:latin typeface="Palatino Linotype" panose="02040502050505030304" pitchFamily="18" charset="0"/>
              </a:rPr>
              <a:t>Este un </a:t>
            </a:r>
            <a:r>
              <a:rPr lang="en-US" altLang="en-US" sz="1400" b="1" i="1" dirty="0">
                <a:solidFill>
                  <a:srgbClr val="C00000"/>
                </a:solidFill>
                <a:latin typeface="Palatino Linotype" panose="02040502050505030304" pitchFamily="18" charset="0"/>
              </a:rPr>
              <a:t>invariant</a:t>
            </a:r>
            <a:r>
              <a:rPr lang="ro-RO" altLang="en-US" sz="1400" b="1" i="1" dirty="0">
                <a:solidFill>
                  <a:srgbClr val="C00000"/>
                </a:solidFill>
                <a:latin typeface="Palatino Linotype" panose="02040502050505030304" pitchFamily="18" charset="0"/>
              </a:rPr>
              <a:t>*</a:t>
            </a:r>
            <a:endParaRPr lang="en-US" altLang="en-US" sz="1400" b="1" i="1" dirty="0">
              <a:solidFill>
                <a:srgbClr val="C00000"/>
              </a:solidFill>
              <a:latin typeface="Palatino Linotype" panose="02040502050505030304" pitchFamily="18" charset="0"/>
            </a:endParaRPr>
          </a:p>
        </p:txBody>
      </p:sp>
      <p:sp>
        <p:nvSpPr>
          <p:cNvPr id="16" name="Text Box 1041">
            <a:extLst>
              <a:ext uri="{FF2B5EF4-FFF2-40B4-BE49-F238E27FC236}">
                <a16:creationId xmlns:a16="http://schemas.microsoft.com/office/drawing/2014/main" id="{6E7284D7-B028-4F64-81F6-FE587CA9E6A9}"/>
              </a:ext>
            </a:extLst>
          </p:cNvPr>
          <p:cNvSpPr txBox="1">
            <a:spLocks noChangeArrowheads="1"/>
          </p:cNvSpPr>
          <p:nvPr/>
        </p:nvSpPr>
        <p:spPr bwMode="auto">
          <a:xfrm>
            <a:off x="1176713" y="6027003"/>
            <a:ext cx="324305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200" b="1" i="1" dirty="0">
                <a:solidFill>
                  <a:srgbClr val="C00000"/>
                </a:solidFill>
                <a:latin typeface="Palatino Linotype" panose="02040502050505030304" pitchFamily="18" charset="0"/>
              </a:rPr>
              <a:t>invariant</a:t>
            </a:r>
            <a:r>
              <a:rPr lang="ro-RO" altLang="en-US" sz="1200" b="1" i="1" dirty="0">
                <a:solidFill>
                  <a:srgbClr val="C00000"/>
                </a:solidFill>
                <a:latin typeface="Palatino Linotype" panose="02040502050505030304" pitchFamily="18" charset="0"/>
              </a:rPr>
              <a:t>*: este o proprietate deținută de</a:t>
            </a:r>
          </a:p>
          <a:p>
            <a:pPr algn="ctr"/>
            <a:r>
              <a:rPr lang="ro-RO" altLang="en-US" sz="1200" b="1" i="1" dirty="0">
                <a:solidFill>
                  <a:srgbClr val="C00000"/>
                </a:solidFill>
                <a:latin typeface="Palatino Linotype" panose="02040502050505030304" pitchFamily="18" charset="0"/>
              </a:rPr>
              <a:t>  o clasă de obiecte matematice care rămâne neschimbată atunci când se aplică </a:t>
            </a:r>
            <a:r>
              <a:rPr lang="ro-RO" altLang="en-US" sz="1200" b="1" i="1" dirty="0">
                <a:solidFill>
                  <a:srgbClr val="002060"/>
                </a:solidFill>
                <a:latin typeface="Palatino Linotype" panose="02040502050505030304" pitchFamily="18" charset="0"/>
              </a:rPr>
              <a:t>transformări</a:t>
            </a:r>
            <a:r>
              <a:rPr lang="ro-RO" altLang="en-US" sz="1200" b="1" i="1" dirty="0">
                <a:solidFill>
                  <a:srgbClr val="C00000"/>
                </a:solidFill>
                <a:latin typeface="Palatino Linotype" panose="02040502050505030304" pitchFamily="18" charset="0"/>
              </a:rPr>
              <a:t> de un anumit tip obiectelor</a:t>
            </a:r>
            <a:endParaRPr lang="en-US" altLang="en-US" sz="1200" b="1" i="1" dirty="0">
              <a:solidFill>
                <a:srgbClr val="C00000"/>
              </a:solidFill>
              <a:latin typeface="Palatino Linotype" panose="02040502050505030304" pitchFamily="18" charset="0"/>
            </a:endParaRPr>
          </a:p>
        </p:txBody>
      </p:sp>
    </p:spTree>
    <p:extLst>
      <p:ext uri="{BB962C8B-B14F-4D97-AF65-F5344CB8AC3E}">
        <p14:creationId xmlns:p14="http://schemas.microsoft.com/office/powerpoint/2010/main" val="26125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592923" y="165253"/>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4920999" y="1397170"/>
            <a:ext cx="4756430" cy="369332"/>
          </a:xfrm>
          <a:prstGeom prst="rect">
            <a:avLst/>
          </a:prstGeom>
          <a:noFill/>
        </p:spPr>
        <p:txBody>
          <a:bodyPr wrap="none" rtlCol="0">
            <a:spAutoFit/>
          </a:bodyPr>
          <a:lstStyle/>
          <a:p>
            <a:r>
              <a:rPr lang="ro-RO" b="1" dirty="0">
                <a:latin typeface="Palatino Linotype" panose="02040502050505030304" pitchFamily="18" charset="0"/>
                <a:cs typeface="Times New Roman" panose="02020603050405020304" pitchFamily="18" charset="0"/>
              </a:rPr>
              <a:t>Ce reprezintă un Sistem Adaptiv Complex?</a:t>
            </a:r>
            <a:endParaRPr lang="en-US" b="1" dirty="0">
              <a:latin typeface="Palatino Linotype" panose="02040502050505030304" pitchFamily="18" charset="0"/>
              <a:cs typeface="Times New Roman" panose="02020603050405020304" pitchFamily="18" charset="0"/>
            </a:endParaRPr>
          </a:p>
        </p:txBody>
      </p:sp>
      <p:pic>
        <p:nvPicPr>
          <p:cNvPr id="2050" name="Picture 2" descr="Semnul Intrebarii Imagini">
            <a:extLst>
              <a:ext uri="{FF2B5EF4-FFF2-40B4-BE49-F238E27FC236}">
                <a16:creationId xmlns:a16="http://schemas.microsoft.com/office/drawing/2014/main" id="{4166B4B4-53FA-453C-A6A6-F9B3CF38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241" y="1236915"/>
            <a:ext cx="878213" cy="8782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04BAC8-DBFA-4FA8-A749-B289917F4CA0}"/>
              </a:ext>
            </a:extLst>
          </p:cNvPr>
          <p:cNvSpPr txBox="1"/>
          <p:nvPr/>
        </p:nvSpPr>
        <p:spPr>
          <a:xfrm>
            <a:off x="2454379" y="2544054"/>
            <a:ext cx="9188777" cy="2554545"/>
          </a:xfrm>
          <a:prstGeom prst="rect">
            <a:avLst/>
          </a:prstGeom>
          <a:noFill/>
        </p:spPr>
        <p:txBody>
          <a:bodyPr wrap="square">
            <a:spAutoFit/>
          </a:bodyPr>
          <a:lstStyle/>
          <a:p>
            <a:pPr algn="just"/>
            <a:r>
              <a:rPr lang="ro-RO" sz="1600" dirty="0">
                <a:latin typeface="Palatino Linotype" panose="02040502050505030304" pitchFamily="18" charset="0"/>
              </a:rPr>
              <a:t>Obiectul de studiu al ciberneticii actuale reprezintă sistemul adaptiv complex </a:t>
            </a:r>
            <a:r>
              <a:rPr lang="ro-RO" sz="1600" i="1" dirty="0">
                <a:latin typeface="Palatino Linotype" panose="02040502050505030304" pitchFamily="18" charset="0"/>
              </a:rPr>
              <a:t>(Complex Adaptive System, CAS)</a:t>
            </a:r>
          </a:p>
          <a:p>
            <a:pPr algn="just"/>
            <a:endParaRPr lang="ro-RO" sz="1600" i="1" dirty="0">
              <a:latin typeface="Palatino Linotype" panose="02040502050505030304" pitchFamily="18" charset="0"/>
            </a:endParaRPr>
          </a:p>
          <a:p>
            <a:pPr algn="just"/>
            <a:r>
              <a:rPr lang="ro-RO" sz="1600" i="1" dirty="0">
                <a:latin typeface="Palatino Linotype" panose="02040502050505030304" pitchFamily="18" charset="0"/>
              </a:rPr>
              <a:t>Ce este un sistem adaptiv complex</a:t>
            </a:r>
          </a:p>
          <a:p>
            <a:pPr algn="just"/>
            <a:endParaRPr lang="ro-RO" sz="1600" i="1" dirty="0">
              <a:latin typeface="Palatino Linotype" panose="02040502050505030304" pitchFamily="18" charset="0"/>
            </a:endParaRPr>
          </a:p>
          <a:p>
            <a:pPr algn="just"/>
            <a:r>
              <a:rPr lang="ro-RO" sz="1600" i="1" dirty="0">
                <a:latin typeface="Palatino Linotype" panose="02040502050505030304" pitchFamily="18" charset="0"/>
              </a:rPr>
              <a:t>Cum apare el în economie</a:t>
            </a:r>
          </a:p>
          <a:p>
            <a:pPr algn="just"/>
            <a:endParaRPr lang="ro-RO" sz="1600" i="1" dirty="0">
              <a:latin typeface="Palatino Linotype" panose="02040502050505030304" pitchFamily="18" charset="0"/>
            </a:endParaRPr>
          </a:p>
          <a:p>
            <a:pPr algn="just"/>
            <a:r>
              <a:rPr lang="ro-RO" sz="1600" i="1" dirty="0">
                <a:latin typeface="Palatino Linotype" panose="02040502050505030304" pitchFamily="18" charset="0"/>
              </a:rPr>
              <a:t>Ce metode pot fi utilizate pentru a studia un sistem adaptiv complex </a:t>
            </a:r>
          </a:p>
          <a:p>
            <a:pPr algn="just"/>
            <a:endParaRPr lang="ro-RO" sz="1600" i="1" dirty="0">
              <a:latin typeface="Palatino Linotype" panose="02040502050505030304" pitchFamily="18" charset="0"/>
            </a:endParaRPr>
          </a:p>
          <a:p>
            <a:pPr algn="just"/>
            <a:r>
              <a:rPr lang="ro-RO" sz="1600" i="1" dirty="0">
                <a:latin typeface="Palatino Linotype" panose="02040502050505030304" pitchFamily="18" charset="0"/>
              </a:rPr>
              <a:t>Ce implicații are un sistem adaptiv complex asupra ciberneticii și aplicațiilor acesteia în economie </a:t>
            </a:r>
            <a:endParaRPr lang="en-US" sz="1600" i="1" dirty="0">
              <a:latin typeface="Palatino Linotype" panose="02040502050505030304" pitchFamily="18" charset="0"/>
            </a:endParaRPr>
          </a:p>
        </p:txBody>
      </p:sp>
      <p:pic>
        <p:nvPicPr>
          <p:cNvPr id="3" name="Picture 2" descr="Semnul Intrebarii Imagini">
            <a:extLst>
              <a:ext uri="{FF2B5EF4-FFF2-40B4-BE49-F238E27FC236}">
                <a16:creationId xmlns:a16="http://schemas.microsoft.com/office/drawing/2014/main" id="{EB64669C-BA31-40C0-B683-1488CE17ED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195" y="3168675"/>
            <a:ext cx="499569" cy="4995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emnul Intrebarii Imagini">
            <a:extLst>
              <a:ext uri="{FF2B5EF4-FFF2-40B4-BE49-F238E27FC236}">
                <a16:creationId xmlns:a16="http://schemas.microsoft.com/office/drawing/2014/main" id="{46D85804-5E30-4AEC-9E3A-B2A64D341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1214" y="3668244"/>
            <a:ext cx="499569" cy="49956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Semnul Intrebarii Imagini">
            <a:extLst>
              <a:ext uri="{FF2B5EF4-FFF2-40B4-BE49-F238E27FC236}">
                <a16:creationId xmlns:a16="http://schemas.microsoft.com/office/drawing/2014/main" id="{4A81155D-EA56-4722-82A4-F2C2B674C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591" y="4167813"/>
            <a:ext cx="499569" cy="4995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Semnul Intrebarii Imagini">
            <a:extLst>
              <a:ext uri="{FF2B5EF4-FFF2-40B4-BE49-F238E27FC236}">
                <a16:creationId xmlns:a16="http://schemas.microsoft.com/office/drawing/2014/main" id="{D68F5D7E-1325-4DB9-81BD-B3EEE4031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9218" y="4599030"/>
            <a:ext cx="499569" cy="49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129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042509" y="91946"/>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C6337B4-1012-453F-B6EE-B11F64C9A03B}"/>
              </a:ext>
            </a:extLst>
          </p:cNvPr>
          <p:cNvPicPr>
            <a:picLocks noChangeAspect="1"/>
          </p:cNvPicPr>
          <p:nvPr/>
        </p:nvPicPr>
        <p:blipFill>
          <a:blip r:embed="rId2"/>
          <a:stretch>
            <a:fillRect/>
          </a:stretch>
        </p:blipFill>
        <p:spPr>
          <a:xfrm>
            <a:off x="6607806" y="1264555"/>
            <a:ext cx="5271417" cy="4420303"/>
          </a:xfrm>
          <a:prstGeom prst="rect">
            <a:avLst/>
          </a:prstGeom>
        </p:spPr>
      </p:pic>
      <p:sp>
        <p:nvSpPr>
          <p:cNvPr id="13" name="TextBox 12">
            <a:extLst>
              <a:ext uri="{FF2B5EF4-FFF2-40B4-BE49-F238E27FC236}">
                <a16:creationId xmlns:a16="http://schemas.microsoft.com/office/drawing/2014/main" id="{DB132043-1D44-499B-8C53-5D5A891A0AE3}"/>
              </a:ext>
            </a:extLst>
          </p:cNvPr>
          <p:cNvSpPr txBox="1"/>
          <p:nvPr/>
        </p:nvSpPr>
        <p:spPr>
          <a:xfrm>
            <a:off x="2836171" y="1481117"/>
            <a:ext cx="3771635" cy="4185761"/>
          </a:xfrm>
          <a:prstGeom prst="rect">
            <a:avLst/>
          </a:prstGeom>
          <a:noFill/>
        </p:spPr>
        <p:txBody>
          <a:bodyPr wrap="square">
            <a:spAutoFit/>
          </a:bodyPr>
          <a:lstStyle/>
          <a:p>
            <a:pPr algn="just"/>
            <a:r>
              <a:rPr lang="en-US" sz="1400" dirty="0">
                <a:latin typeface="Palatino Linotype" panose="02040502050505030304" pitchFamily="18" charset="0"/>
              </a:rPr>
              <a:t>Știința complexității cuprinde mai mult de un cadru teoretic și este extrem de interdisciplinară, căutând răspunsuri la unele întrebări fundamentale despre sisteme care sunt vii, schimbătoare și adaptabile. Studiul complexității </a:t>
            </a:r>
            <a:r>
              <a:rPr lang="ro-RO" sz="1400" dirty="0">
                <a:latin typeface="Palatino Linotype" panose="02040502050505030304" pitchFamily="18" charset="0"/>
              </a:rPr>
              <a:t>este </a:t>
            </a:r>
            <a:r>
              <a:rPr lang="en-US" sz="1400" dirty="0">
                <a:latin typeface="Palatino Linotype" panose="02040502050505030304" pitchFamily="18" charset="0"/>
              </a:rPr>
              <a:t>un domeniu major de interes pentru mediul academic, societatea, industri</a:t>
            </a:r>
            <a:r>
              <a:rPr lang="ro-RO" sz="1400" dirty="0">
                <a:latin typeface="Palatino Linotype" panose="02040502050505030304" pitchFamily="18" charset="0"/>
              </a:rPr>
              <a:t>a, </a:t>
            </a:r>
            <a:r>
              <a:rPr lang="en-US" sz="1400" dirty="0">
                <a:latin typeface="Palatino Linotype" panose="02040502050505030304" pitchFamily="18" charset="0"/>
              </a:rPr>
              <a:t>comerțul</a:t>
            </a:r>
            <a:r>
              <a:rPr lang="ro-RO" sz="1400" dirty="0">
                <a:latin typeface="Palatino Linotype" panose="02040502050505030304" pitchFamily="18" charset="0"/>
              </a:rPr>
              <a:t> etc.</a:t>
            </a:r>
            <a:r>
              <a:rPr lang="en-US" sz="1400" dirty="0">
                <a:latin typeface="Palatino Linotype" panose="02040502050505030304" pitchFamily="18" charset="0"/>
              </a:rPr>
              <a:t> din secolul 21, întrucât arenele politice, economice, sociale și științifice ale lumii suferă modificări la un ritm fără precedent. Știința din spatele </a:t>
            </a:r>
            <a:r>
              <a:rPr lang="ro-RO" sz="1400" dirty="0">
                <a:latin typeface="Palatino Linotype" panose="02040502050505030304" pitchFamily="18" charset="0"/>
              </a:rPr>
              <a:t>rețelelor și sistemelor adaptive complexe</a:t>
            </a:r>
            <a:r>
              <a:rPr lang="en-US" sz="1400" dirty="0">
                <a:latin typeface="Palatino Linotype" panose="02040502050505030304" pitchFamily="18" charset="0"/>
              </a:rPr>
              <a:t> este încă la început și este pregătită să introducă o schimbare de paradigmă în înțelegerea mediului natural, fizic și social. Cu toate acestea, scopul nu este doar să înțelegem aceste sisteme, ci, în cele din urmă, să le controlăm și să le manipulăm în beneficiul societății și al economiei.</a:t>
            </a:r>
          </a:p>
        </p:txBody>
      </p:sp>
    </p:spTree>
    <p:extLst>
      <p:ext uri="{BB962C8B-B14F-4D97-AF65-F5344CB8AC3E}">
        <p14:creationId xmlns:p14="http://schemas.microsoft.com/office/powerpoint/2010/main" val="3566839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495271" y="53381"/>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4920999" y="1397170"/>
            <a:ext cx="4224233" cy="369332"/>
          </a:xfrm>
          <a:prstGeom prst="rect">
            <a:avLst/>
          </a:prstGeom>
          <a:noFill/>
        </p:spPr>
        <p:txBody>
          <a:bodyPr wrap="none" rtlCol="0">
            <a:spAutoFit/>
          </a:bodyPr>
          <a:lstStyle/>
          <a:p>
            <a:r>
              <a:rPr lang="ro-RO" b="1" dirty="0">
                <a:latin typeface="Palatino Linotype" panose="02040502050505030304" pitchFamily="18" charset="0"/>
                <a:cs typeface="Times New Roman" panose="02020603050405020304" pitchFamily="18" charset="0"/>
              </a:rPr>
              <a:t>Ce sunt Sistemele Adaptive Complex?</a:t>
            </a:r>
            <a:endParaRPr lang="en-US" b="1" dirty="0">
              <a:latin typeface="Palatino Linotype" panose="02040502050505030304" pitchFamily="18" charset="0"/>
              <a:cs typeface="Times New Roman" panose="02020603050405020304" pitchFamily="18" charset="0"/>
            </a:endParaRPr>
          </a:p>
        </p:txBody>
      </p:sp>
      <p:pic>
        <p:nvPicPr>
          <p:cNvPr id="2050" name="Picture 2" descr="Semnul Intrebarii Imagini">
            <a:extLst>
              <a:ext uri="{FF2B5EF4-FFF2-40B4-BE49-F238E27FC236}">
                <a16:creationId xmlns:a16="http://schemas.microsoft.com/office/drawing/2014/main" id="{4166B4B4-53FA-453C-A6A6-F9B3CF38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6241" y="823447"/>
            <a:ext cx="878213" cy="8782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F6C90E-1C4C-4767-BF4E-9414E0C7BA7B}"/>
              </a:ext>
            </a:extLst>
          </p:cNvPr>
          <p:cNvSpPr txBox="1"/>
          <p:nvPr/>
        </p:nvSpPr>
        <p:spPr>
          <a:xfrm>
            <a:off x="2432669" y="1766502"/>
            <a:ext cx="9690201" cy="1384995"/>
          </a:xfrm>
          <a:prstGeom prst="rect">
            <a:avLst/>
          </a:prstGeom>
          <a:noFill/>
        </p:spPr>
        <p:txBody>
          <a:bodyPr wrap="square">
            <a:spAutoFit/>
          </a:bodyPr>
          <a:lstStyle/>
          <a:p>
            <a:pPr algn="just"/>
            <a:r>
              <a:rPr lang="en-US" sz="1400" dirty="0">
                <a:latin typeface="Palatino Linotype" panose="02040502050505030304" pitchFamily="18" charset="0"/>
              </a:rPr>
              <a:t>Sistemele adaptive complexe sunt alcătuite din mulți agenți independenți care concurează asupra resurselor, unde toți agenții au strategii variate, au capacitatea de adaptare și sunt supuși unor presiuni selective în mod natural. Aceste sisteme sunt evolutive, auto-</a:t>
            </a:r>
            <a:r>
              <a:rPr lang="ro-RO" sz="1400" dirty="0">
                <a:latin typeface="Palatino Linotype" panose="02040502050505030304" pitchFamily="18" charset="0"/>
              </a:rPr>
              <a:t>organizate</a:t>
            </a:r>
            <a:r>
              <a:rPr lang="en-US" sz="1400" dirty="0">
                <a:latin typeface="Palatino Linotype" panose="02040502050505030304" pitchFamily="18" charset="0"/>
              </a:rPr>
              <a:t> și descentralizate. Cu cât concurența este mai acerbă, cu atât este mai mare rata de experimentare</a:t>
            </a:r>
            <a:r>
              <a:rPr lang="ro-RO" sz="1400" dirty="0">
                <a:latin typeface="Palatino Linotype" panose="02040502050505030304" pitchFamily="18" charset="0"/>
              </a:rPr>
              <a:t>, </a:t>
            </a:r>
            <a:r>
              <a:rPr lang="en-US" sz="1400" dirty="0">
                <a:latin typeface="Palatino Linotype" panose="02040502050505030304" pitchFamily="18" charset="0"/>
              </a:rPr>
              <a:t>naștere și deces și cu cât este mai mare capacitatea de mutație și adaptare a agenților individuali, cu atât rezistența, anti-</a:t>
            </a:r>
            <a:r>
              <a:rPr lang="ro-RO" sz="1400" dirty="0">
                <a:latin typeface="Palatino Linotype" panose="02040502050505030304" pitchFamily="18" charset="0"/>
              </a:rPr>
              <a:t>fragilitatea</a:t>
            </a:r>
            <a:r>
              <a:rPr lang="en-US" sz="1400" dirty="0">
                <a:latin typeface="Palatino Linotype" panose="02040502050505030304" pitchFamily="18" charset="0"/>
              </a:rPr>
              <a:t> și impactul sistemului general sunt mai mari. Ceea ce funcționează bine se răspândește, ceea ce nu funcționează bine se dizolvă.</a:t>
            </a:r>
          </a:p>
        </p:txBody>
      </p:sp>
      <p:pic>
        <p:nvPicPr>
          <p:cNvPr id="3074" name="Picture 2">
            <a:extLst>
              <a:ext uri="{FF2B5EF4-FFF2-40B4-BE49-F238E27FC236}">
                <a16:creationId xmlns:a16="http://schemas.microsoft.com/office/drawing/2014/main" id="{5494EAA9-19D9-4EB4-B7E4-296603C59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101" y="2908894"/>
            <a:ext cx="6096000"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913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486393" y="135133"/>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3688931" y="1416023"/>
            <a:ext cx="4814138" cy="369332"/>
          </a:xfrm>
          <a:prstGeom prst="rect">
            <a:avLst/>
          </a:prstGeom>
          <a:noFill/>
        </p:spPr>
        <p:txBody>
          <a:bodyPr wrap="none" rtlCol="0">
            <a:spAutoFit/>
          </a:bodyPr>
          <a:lstStyle/>
          <a:p>
            <a:r>
              <a:rPr lang="ro-RO" b="1" dirty="0">
                <a:latin typeface="Palatino Linotype" panose="02040502050505030304" pitchFamily="18" charset="0"/>
                <a:cs typeface="Times New Roman" panose="02020603050405020304" pitchFamily="18" charset="0"/>
              </a:rPr>
              <a:t>Definiții ale Sistemelor Adaptive Complexe</a:t>
            </a:r>
            <a:endParaRPr lang="en-US" b="1" dirty="0">
              <a:latin typeface="Palatino Linotype" panose="02040502050505030304" pitchFamily="18" charset="0"/>
              <a:cs typeface="Times New Roman" panose="02020603050405020304" pitchFamily="18" charset="0"/>
            </a:endParaRPr>
          </a:p>
        </p:txBody>
      </p:sp>
      <p:pic>
        <p:nvPicPr>
          <p:cNvPr id="2050" name="Picture 2" descr="Semnul Intrebarii Imagini">
            <a:extLst>
              <a:ext uri="{FF2B5EF4-FFF2-40B4-BE49-F238E27FC236}">
                <a16:creationId xmlns:a16="http://schemas.microsoft.com/office/drawing/2014/main" id="{4166B4B4-53FA-453C-A6A6-F9B3CF38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6241" y="823447"/>
            <a:ext cx="878213" cy="8782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47C92D-B089-43A2-B685-802D88A8283F}"/>
              </a:ext>
            </a:extLst>
          </p:cNvPr>
          <p:cNvSpPr txBox="1"/>
          <p:nvPr/>
        </p:nvSpPr>
        <p:spPr>
          <a:xfrm>
            <a:off x="2680623" y="1900997"/>
            <a:ext cx="9188777" cy="3970318"/>
          </a:xfrm>
          <a:prstGeom prst="rect">
            <a:avLst/>
          </a:prstGeom>
          <a:noFill/>
        </p:spPr>
        <p:txBody>
          <a:bodyPr wrap="square">
            <a:spAutoFit/>
          </a:bodyPr>
          <a:lstStyle/>
          <a:p>
            <a:pPr marL="342900" indent="-342900" algn="just">
              <a:buFontTx/>
              <a:buAutoNum type="arabicPeriod"/>
            </a:pPr>
            <a:r>
              <a:rPr lang="ro-RO" altLang="en-US" sz="1400" b="1" dirty="0">
                <a:latin typeface="Palatino Linotype" panose="02040502050505030304" pitchFamily="18" charset="0"/>
              </a:rPr>
              <a:t>Plesk, Lindberg și Zimmerman (1997): </a:t>
            </a:r>
            <a:r>
              <a:rPr lang="ro-RO" altLang="en-US" sz="1400" dirty="0">
                <a:latin typeface="Palatino Linotype" panose="02040502050505030304" pitchFamily="18" charset="0"/>
              </a:rPr>
              <a:t>sistem compus din </a:t>
            </a:r>
            <a:r>
              <a:rPr lang="ro-RO" altLang="en-US" sz="1400" b="1" i="1" dirty="0">
                <a:solidFill>
                  <a:srgbClr val="C00000"/>
                </a:solidFill>
                <a:latin typeface="Palatino Linotype" panose="02040502050505030304" pitchFamily="18" charset="0"/>
              </a:rPr>
              <a:t>agenți individuali </a:t>
            </a:r>
            <a:r>
              <a:rPr lang="ro-RO" altLang="en-US" sz="1400" dirty="0">
                <a:latin typeface="Palatino Linotype" panose="02040502050505030304" pitchFamily="18" charset="0"/>
              </a:rPr>
              <a:t>care au </a:t>
            </a:r>
            <a:r>
              <a:rPr lang="ro-RO" altLang="en-US" sz="1400" b="1" i="1" dirty="0">
                <a:solidFill>
                  <a:srgbClr val="C00000"/>
                </a:solidFill>
                <a:latin typeface="Palatino Linotype" panose="02040502050505030304" pitchFamily="18" charset="0"/>
              </a:rPr>
              <a:t>libertatea</a:t>
            </a:r>
            <a:r>
              <a:rPr lang="ro-RO" altLang="en-US" sz="1400" dirty="0">
                <a:latin typeface="Palatino Linotype" panose="02040502050505030304" pitchFamily="18" charset="0"/>
              </a:rPr>
              <a:t> de a acționa în moduri care </a:t>
            </a:r>
            <a:r>
              <a:rPr lang="ro-RO" altLang="en-US" sz="1400" b="1" i="1" dirty="0">
                <a:solidFill>
                  <a:srgbClr val="C00000"/>
                </a:solidFill>
                <a:latin typeface="Palatino Linotype" panose="02040502050505030304" pitchFamily="18" charset="0"/>
              </a:rPr>
              <a:t>nu sunt total predictibile </a:t>
            </a:r>
            <a:r>
              <a:rPr lang="ro-RO" altLang="en-US" sz="1400" dirty="0">
                <a:latin typeface="Palatino Linotype" panose="02040502050505030304" pitchFamily="18" charset="0"/>
              </a:rPr>
              <a:t>și ale căror </a:t>
            </a:r>
            <a:r>
              <a:rPr lang="ro-RO" altLang="en-US" sz="1400" b="1" i="1" dirty="0">
                <a:solidFill>
                  <a:srgbClr val="C00000"/>
                </a:solidFill>
                <a:latin typeface="Palatino Linotype" panose="02040502050505030304" pitchFamily="18" charset="0"/>
              </a:rPr>
              <a:t>acțiuni</a:t>
            </a:r>
            <a:r>
              <a:rPr lang="ro-RO" altLang="en-US" sz="1400" dirty="0">
                <a:latin typeface="Palatino Linotype" panose="02040502050505030304" pitchFamily="18" charset="0"/>
              </a:rPr>
              <a:t> </a:t>
            </a:r>
            <a:r>
              <a:rPr lang="ro-RO" altLang="en-US" sz="1400" b="1" i="1" dirty="0">
                <a:solidFill>
                  <a:srgbClr val="C00000"/>
                </a:solidFill>
                <a:latin typeface="Palatino Linotype" panose="02040502050505030304" pitchFamily="18" charset="0"/>
              </a:rPr>
              <a:t>sunt interconectate</a:t>
            </a:r>
            <a:r>
              <a:rPr lang="ro-RO" altLang="en-US" sz="1400" dirty="0">
                <a:latin typeface="Palatino Linotype" panose="02040502050505030304" pitchFamily="18" charset="0"/>
              </a:rPr>
              <a:t>, astfel încât acțiunile unui agent </a:t>
            </a:r>
            <a:r>
              <a:rPr lang="ro-RO" altLang="en-US" sz="1400" b="1" i="1" dirty="0">
                <a:solidFill>
                  <a:srgbClr val="C00000"/>
                </a:solidFill>
                <a:latin typeface="Palatino Linotype" panose="02040502050505030304" pitchFamily="18" charset="0"/>
              </a:rPr>
              <a:t>schimbă contextul </a:t>
            </a:r>
            <a:r>
              <a:rPr lang="ro-RO" altLang="en-US" sz="1400" dirty="0">
                <a:latin typeface="Palatino Linotype" panose="02040502050505030304" pitchFamily="18" charset="0"/>
              </a:rPr>
              <a:t>pentru alți agenți.</a:t>
            </a:r>
            <a:endParaRPr lang="ro-RO" altLang="en-US" sz="1400" b="1" dirty="0">
              <a:latin typeface="Palatino Linotype" panose="02040502050505030304" pitchFamily="18" charset="0"/>
            </a:endParaRPr>
          </a:p>
          <a:p>
            <a:pPr marL="342900" indent="-342900" algn="just">
              <a:buFontTx/>
              <a:buAutoNum type="arabicPeriod"/>
            </a:pPr>
            <a:endParaRPr lang="ro-RO" altLang="en-US" sz="1400" b="1" dirty="0">
              <a:latin typeface="Palatino Linotype" panose="02040502050505030304" pitchFamily="18" charset="0"/>
            </a:endParaRPr>
          </a:p>
          <a:p>
            <a:pPr marL="342900" indent="-342900" algn="just">
              <a:buFontTx/>
              <a:buAutoNum type="arabicPeriod"/>
            </a:pPr>
            <a:r>
              <a:rPr lang="ro-RO" altLang="en-US" sz="1400" b="1" dirty="0">
                <a:latin typeface="Palatino Linotype" panose="02040502050505030304" pitchFamily="18" charset="0"/>
              </a:rPr>
              <a:t>Axelrod și Cohen (1999): </a:t>
            </a:r>
            <a:r>
              <a:rPr lang="ro-RO" altLang="en-US" sz="1400" b="1" i="1" dirty="0">
                <a:solidFill>
                  <a:srgbClr val="C00000"/>
                </a:solidFill>
                <a:latin typeface="Palatino Linotype" panose="02040502050505030304" pitchFamily="18" charset="0"/>
              </a:rPr>
              <a:t>varietate, interacțiune și selecție.</a:t>
            </a:r>
          </a:p>
          <a:p>
            <a:pPr marL="342900" indent="-342900" algn="just">
              <a:buAutoNum type="arabicPeriod"/>
            </a:pPr>
            <a:endParaRPr lang="ro-RO" altLang="en-US" sz="1400" b="1" dirty="0">
              <a:latin typeface="Palatino Linotype" panose="02040502050505030304" pitchFamily="18" charset="0"/>
            </a:endParaRPr>
          </a:p>
          <a:p>
            <a:pPr marL="342900" indent="-342900" algn="just">
              <a:buAutoNum type="arabicPeriod"/>
            </a:pPr>
            <a:r>
              <a:rPr lang="ro-RO" altLang="en-US" sz="1400" b="1" dirty="0">
                <a:latin typeface="Palatino Linotype" panose="02040502050505030304" pitchFamily="18" charset="0"/>
              </a:rPr>
              <a:t>Dooley (2002): </a:t>
            </a:r>
            <a:r>
              <a:rPr lang="ro-RO" altLang="en-US" sz="1400" b="1" i="1" dirty="0">
                <a:solidFill>
                  <a:srgbClr val="C00000"/>
                </a:solidFill>
                <a:latin typeface="Palatino Linotype" panose="02040502050505030304" pitchFamily="18" charset="0"/>
              </a:rPr>
              <a:t>ordinea și controlul </a:t>
            </a:r>
            <a:r>
              <a:rPr lang="ro-RO" altLang="en-US" sz="1400" dirty="0">
                <a:latin typeface="Palatino Linotype" panose="02040502050505030304" pitchFamily="18" charset="0"/>
              </a:rPr>
              <a:t>sunt </a:t>
            </a:r>
            <a:r>
              <a:rPr lang="ro-RO" altLang="en-US" sz="1400" b="1" i="1" dirty="0">
                <a:solidFill>
                  <a:srgbClr val="C00000"/>
                </a:solidFill>
                <a:latin typeface="Palatino Linotype" panose="02040502050505030304" pitchFamily="18" charset="0"/>
              </a:rPr>
              <a:t>proprietăți emergente</a:t>
            </a:r>
            <a:r>
              <a:rPr lang="ro-RO" altLang="en-US" sz="1400" dirty="0">
                <a:latin typeface="Palatino Linotype" panose="02040502050505030304" pitchFamily="18" charset="0"/>
              </a:rPr>
              <a:t>, nu predeterminate</a:t>
            </a:r>
            <a:r>
              <a:rPr lang="en-US" altLang="en-US" sz="1400" dirty="0">
                <a:latin typeface="Palatino Linotype" panose="02040502050505030304" pitchFamily="18" charset="0"/>
              </a:rPr>
              <a:t>; </a:t>
            </a:r>
            <a:r>
              <a:rPr lang="ro-RO" altLang="en-US" sz="1400" b="1" i="1" dirty="0">
                <a:solidFill>
                  <a:srgbClr val="C00000"/>
                </a:solidFill>
                <a:latin typeface="Palatino Linotype" panose="02040502050505030304" pitchFamily="18" charset="0"/>
              </a:rPr>
              <a:t>istoria este ireversibilă</a:t>
            </a:r>
            <a:r>
              <a:rPr lang="en-US" altLang="en-US" sz="1400" dirty="0">
                <a:latin typeface="Palatino Linotype" panose="02040502050505030304" pitchFamily="18" charset="0"/>
              </a:rPr>
              <a:t>; </a:t>
            </a:r>
            <a:r>
              <a:rPr lang="ro-RO" altLang="en-US" sz="1400" b="1" i="1" dirty="0">
                <a:solidFill>
                  <a:srgbClr val="C00000"/>
                </a:solidFill>
                <a:latin typeface="Palatino Linotype" panose="02040502050505030304" pitchFamily="18" charset="0"/>
              </a:rPr>
              <a:t>viitorul este incert</a:t>
            </a:r>
            <a:r>
              <a:rPr lang="ro-RO" altLang="en-US" sz="1400" dirty="0">
                <a:latin typeface="Palatino Linotype" panose="02040502050505030304" pitchFamily="18" charset="0"/>
              </a:rPr>
              <a:t>.</a:t>
            </a:r>
          </a:p>
          <a:p>
            <a:pPr marL="342900" indent="-342900" algn="just">
              <a:buAutoNum type="arabicPeriod"/>
            </a:pPr>
            <a:endParaRPr lang="ro-RO" altLang="en-US" sz="1400" dirty="0">
              <a:latin typeface="Palatino Linotype" panose="02040502050505030304" pitchFamily="18" charset="0"/>
            </a:endParaRPr>
          </a:p>
          <a:p>
            <a:pPr marL="342900" indent="-342900" algn="just">
              <a:buAutoNum type="arabicPeriod"/>
            </a:pPr>
            <a:r>
              <a:rPr lang="ro-RO" altLang="en-US" sz="1400" b="1" dirty="0">
                <a:latin typeface="Palatino Linotype" panose="02040502050505030304" pitchFamily="18" charset="0"/>
              </a:rPr>
              <a:t>Levin (2002): </a:t>
            </a:r>
            <a:r>
              <a:rPr lang="ro-RO" altLang="en-US" sz="1400" b="1" i="1" dirty="0">
                <a:solidFill>
                  <a:srgbClr val="C00000"/>
                </a:solidFill>
                <a:latin typeface="Palatino Linotype" panose="02040502050505030304" pitchFamily="18" charset="0"/>
              </a:rPr>
              <a:t>diversitatea și individualitatea componentelor, interacțiunile localizate între aceste componente, existența unui proces autonom</a:t>
            </a:r>
            <a:r>
              <a:rPr lang="ro-RO" altLang="en-US" sz="1400" dirty="0">
                <a:latin typeface="Palatino Linotype" panose="02040502050505030304" pitchFamily="18" charset="0"/>
              </a:rPr>
              <a:t>.</a:t>
            </a:r>
          </a:p>
          <a:p>
            <a:pPr marL="342900" indent="-342900" algn="just">
              <a:buAutoNum type="arabicPeriod"/>
            </a:pPr>
            <a:endParaRPr lang="ro-RO" altLang="en-US" sz="1400" dirty="0">
              <a:latin typeface="Palatino Linotype" panose="02040502050505030304" pitchFamily="18" charset="0"/>
            </a:endParaRPr>
          </a:p>
          <a:p>
            <a:pPr marL="342900" indent="-342900" algn="just">
              <a:buAutoNum type="arabicPeriod"/>
            </a:pPr>
            <a:r>
              <a:rPr lang="ro-RO" altLang="en-US" sz="1400" b="1" dirty="0">
                <a:latin typeface="Palatino Linotype" panose="02040502050505030304" pitchFamily="18" charset="0"/>
              </a:rPr>
              <a:t>Mitleton-Kelly (2003): </a:t>
            </a:r>
            <a:r>
              <a:rPr lang="ro-RO" altLang="en-US" sz="1400" b="1" i="1" dirty="0">
                <a:solidFill>
                  <a:srgbClr val="C00000"/>
                </a:solidFill>
                <a:latin typeface="Palatino Linotype" panose="02040502050505030304" pitchFamily="18" charset="0"/>
              </a:rPr>
              <a:t>conectivitatea, interdependența, coevoluția, istoricitatea, dependența de traiectorie, funcționarea departe-de-echilibru, explorarea spațiului posibilităților, feedback, autoorganizare, emergență.</a:t>
            </a:r>
          </a:p>
          <a:p>
            <a:pPr marL="342900" indent="-342900" algn="just">
              <a:buAutoNum type="arabicPeriod"/>
            </a:pPr>
            <a:endParaRPr lang="ro-RO" altLang="en-US" sz="1400" dirty="0">
              <a:latin typeface="Palatino Linotype" panose="02040502050505030304" pitchFamily="18" charset="0"/>
            </a:endParaRPr>
          </a:p>
          <a:p>
            <a:pPr marL="342900" indent="-342900" algn="just">
              <a:buAutoNum type="arabicPeriod"/>
            </a:pPr>
            <a:r>
              <a:rPr lang="ro-RO" altLang="en-US" sz="1400" b="1" dirty="0">
                <a:latin typeface="Palatino Linotype" panose="02040502050505030304" pitchFamily="18" charset="0"/>
              </a:rPr>
              <a:t>Tesfatsion (2005): </a:t>
            </a:r>
            <a:r>
              <a:rPr lang="ro-RO" altLang="en-US" sz="1400" b="1" i="1" dirty="0">
                <a:solidFill>
                  <a:srgbClr val="C00000"/>
                </a:solidFill>
                <a:latin typeface="Palatino Linotype" panose="02040502050505030304" pitchFamily="18" charset="0"/>
              </a:rPr>
              <a:t>unități interdependente, proprietăți emergente.</a:t>
            </a:r>
          </a:p>
          <a:p>
            <a:pPr marL="342900" indent="-342900" algn="just">
              <a:buAutoNum type="arabicPeriod"/>
            </a:pPr>
            <a:endParaRPr lang="ro-RO" altLang="en-US" sz="1400" b="1" i="1" dirty="0">
              <a:solidFill>
                <a:srgbClr val="C00000"/>
              </a:solidFill>
              <a:latin typeface="Palatino Linotype" panose="02040502050505030304" pitchFamily="18" charset="0"/>
            </a:endParaRPr>
          </a:p>
          <a:p>
            <a:pPr marL="342900" indent="-342900" algn="just">
              <a:buAutoNum type="arabicPeriod"/>
            </a:pPr>
            <a:endParaRPr lang="ro-RO" altLang="en-US" sz="1400" b="1" i="1" dirty="0">
              <a:solidFill>
                <a:srgbClr val="C00000"/>
              </a:solidFill>
              <a:latin typeface="Palatino Linotype" panose="02040502050505030304" pitchFamily="18" charset="0"/>
            </a:endParaRPr>
          </a:p>
        </p:txBody>
      </p:sp>
    </p:spTree>
    <p:extLst>
      <p:ext uri="{BB962C8B-B14F-4D97-AF65-F5344CB8AC3E}">
        <p14:creationId xmlns:p14="http://schemas.microsoft.com/office/powerpoint/2010/main" val="1644432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592925" y="135133"/>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3704932" y="769692"/>
            <a:ext cx="5141151" cy="646331"/>
          </a:xfrm>
          <a:prstGeom prst="rect">
            <a:avLst/>
          </a:prstGeom>
          <a:noFill/>
        </p:spPr>
        <p:txBody>
          <a:bodyPr wrap="none" rtlCol="0">
            <a:spAutoFit/>
          </a:bodyPr>
          <a:lstStyle/>
          <a:p>
            <a:pPr algn="ctr"/>
            <a:r>
              <a:rPr lang="ro-RO" b="1" dirty="0">
                <a:latin typeface="Palatino Linotype" panose="02040502050505030304" pitchFamily="18" charset="0"/>
                <a:cs typeface="Times New Roman" panose="02020603050405020304" pitchFamily="18" charset="0"/>
              </a:rPr>
              <a:t>Caracteristicele Sistemelor Adaptive Complexe</a:t>
            </a:r>
          </a:p>
          <a:p>
            <a:pPr algn="ctr"/>
            <a:r>
              <a:rPr lang="ro-RO" i="1" dirty="0">
                <a:latin typeface="Palatino Linotype" panose="02040502050505030304" pitchFamily="18" charset="0"/>
                <a:cs typeface="Times New Roman" panose="02020603050405020304" pitchFamily="18" charset="0"/>
              </a:rPr>
              <a:t>(Sisteme dinamice complexe)</a:t>
            </a:r>
            <a:endParaRPr lang="en-US" i="1" dirty="0">
              <a:latin typeface="Palatino Linotype" panose="02040502050505030304" pitchFamily="18" charset="0"/>
              <a:cs typeface="Times New Roman" panose="02020603050405020304" pitchFamily="18" charset="0"/>
            </a:endParaRPr>
          </a:p>
        </p:txBody>
      </p:sp>
      <p:pic>
        <p:nvPicPr>
          <p:cNvPr id="2050" name="Picture 2" descr="Semnul Intrebarii Imagini">
            <a:extLst>
              <a:ext uri="{FF2B5EF4-FFF2-40B4-BE49-F238E27FC236}">
                <a16:creationId xmlns:a16="http://schemas.microsoft.com/office/drawing/2014/main" id="{4166B4B4-53FA-453C-A6A6-F9B3CF38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6241" y="823447"/>
            <a:ext cx="878213" cy="8782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47C92D-B089-43A2-B685-802D88A8283F}"/>
              </a:ext>
            </a:extLst>
          </p:cNvPr>
          <p:cNvSpPr txBox="1"/>
          <p:nvPr/>
        </p:nvSpPr>
        <p:spPr>
          <a:xfrm>
            <a:off x="2454379" y="1556327"/>
            <a:ext cx="9737621" cy="4832092"/>
          </a:xfrm>
          <a:prstGeom prst="rect">
            <a:avLst/>
          </a:prstGeom>
          <a:noFill/>
        </p:spPr>
        <p:txBody>
          <a:bodyPr wrap="square">
            <a:spAutoFit/>
          </a:bodyPr>
          <a:lstStyle/>
          <a:p>
            <a:pPr algn="just"/>
            <a:r>
              <a:rPr lang="ro-RO" altLang="en-US" sz="1400" b="1" i="1" dirty="0">
                <a:solidFill>
                  <a:srgbClr val="C00000"/>
                </a:solidFill>
                <a:latin typeface="Palatino Linotype" panose="02040502050505030304" pitchFamily="18" charset="0"/>
              </a:rPr>
              <a:t>Complex</a:t>
            </a:r>
            <a:r>
              <a:rPr lang="ro-RO" altLang="en-US" sz="1400" dirty="0">
                <a:latin typeface="Palatino Linotype" panose="02040502050505030304" pitchFamily="18" charset="0"/>
              </a:rPr>
              <a:t> = dificil de înțeles sau dificil de prezis</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algn="just"/>
            <a:r>
              <a:rPr lang="ro-RO" altLang="en-US" sz="1400" b="1" i="1" dirty="0">
                <a:solidFill>
                  <a:srgbClr val="C00000"/>
                </a:solidFill>
                <a:latin typeface="Palatino Linotype" panose="02040502050505030304" pitchFamily="18" charset="0"/>
              </a:rPr>
              <a:t>Dinamic</a:t>
            </a:r>
            <a:r>
              <a:rPr lang="ro-RO" altLang="en-US" sz="1400" dirty="0">
                <a:latin typeface="Palatino Linotype" panose="02040502050505030304" pitchFamily="18" charset="0"/>
              </a:rPr>
              <a:t> = mișcare, schimbare</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algn="just"/>
            <a:r>
              <a:rPr lang="ro-RO" altLang="en-US" sz="1400" b="1" i="1" dirty="0">
                <a:solidFill>
                  <a:srgbClr val="C00000"/>
                </a:solidFill>
                <a:latin typeface="Palatino Linotype" panose="02040502050505030304" pitchFamily="18" charset="0"/>
              </a:rPr>
              <a:t>Adaptiv</a:t>
            </a:r>
            <a:r>
              <a:rPr lang="ro-RO" altLang="en-US" sz="1400" dirty="0">
                <a:latin typeface="Palatino Linotype" panose="02040502050505030304" pitchFamily="18" charset="0"/>
              </a:rPr>
              <a:t> = schimbare pentru a se adapta la un mediu sau</a:t>
            </a:r>
            <a:r>
              <a:rPr lang="en-US" altLang="en-US" sz="1400" dirty="0">
                <a:latin typeface="Palatino Linotype" panose="02040502050505030304" pitchFamily="18" charset="0"/>
              </a:rPr>
              <a:t> la o</a:t>
            </a:r>
            <a:r>
              <a:rPr lang="ro-RO" altLang="en-US" sz="1400" dirty="0">
                <a:latin typeface="Palatino Linotype" panose="02040502050505030304" pitchFamily="18" charset="0"/>
              </a:rPr>
              <a:t> condiție</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algn="just"/>
            <a:endParaRPr lang="ro-RO" altLang="en-US" sz="1400" dirty="0">
              <a:latin typeface="Palatino Linotype" panose="02040502050505030304" pitchFamily="18" charset="0"/>
            </a:endParaRPr>
          </a:p>
          <a:p>
            <a:pPr algn="just"/>
            <a:r>
              <a:rPr lang="ro-RO" altLang="en-US" sz="1400" dirty="0">
                <a:latin typeface="Palatino Linotype" panose="02040502050505030304" pitchFamily="18" charset="0"/>
              </a:rPr>
              <a:t>Sistemele complexe sunt colecții de unități simple sau agenți care interacționează într-un sistem. Un sistem complex este un sistem pe scară largă ale cărui comportamente se pot schimba, evolua sau adapta.</a:t>
            </a:r>
          </a:p>
          <a:p>
            <a:pPr algn="just"/>
            <a:endParaRPr lang="ro-RO" altLang="en-US" sz="1400" dirty="0">
              <a:latin typeface="Palatino Linotype" panose="02040502050505030304" pitchFamily="18" charset="0"/>
            </a:endParaRPr>
          </a:p>
          <a:p>
            <a:pPr algn="just"/>
            <a:r>
              <a:rPr lang="ro-RO" altLang="en-US" sz="1400" dirty="0">
                <a:latin typeface="Palatino Linotype" panose="02040502050505030304" pitchFamily="18" charset="0"/>
              </a:rPr>
              <a:t>Caracteristici:</a:t>
            </a:r>
          </a:p>
          <a:p>
            <a:pPr marL="285750" indent="-285750" algn="just">
              <a:buFont typeface="Wingdings" panose="05000000000000000000" pitchFamily="2" charset="2"/>
              <a:buChar char="Ø"/>
            </a:pPr>
            <a:r>
              <a:rPr lang="ro-RO" altLang="en-US" sz="1400" dirty="0">
                <a:latin typeface="Palatino Linotype" panose="02040502050505030304" pitchFamily="18" charset="0"/>
              </a:rPr>
              <a:t>Fără lider</a:t>
            </a:r>
          </a:p>
          <a:p>
            <a:pPr marL="285750" indent="-285750" algn="just">
              <a:buFont typeface="Wingdings" panose="05000000000000000000" pitchFamily="2" charset="2"/>
              <a:buChar char="Ø"/>
            </a:pPr>
            <a:r>
              <a:rPr lang="ro-RO" altLang="en-US" sz="1400" dirty="0">
                <a:latin typeface="Palatino Linotype" panose="02040502050505030304" pitchFamily="18" charset="0"/>
              </a:rPr>
              <a:t>Modele emergente: modele care se formează chiar dacă agenții nu au fost „direcționați” să facă un model.</a:t>
            </a:r>
          </a:p>
          <a:p>
            <a:pPr marL="285750" indent="-285750" algn="just">
              <a:buFont typeface="Wingdings" panose="05000000000000000000" pitchFamily="2" charset="2"/>
              <a:buChar char="Ø"/>
            </a:pPr>
            <a:r>
              <a:rPr lang="ro-RO" altLang="en-US" sz="1400" dirty="0">
                <a:latin typeface="Palatino Linotype" panose="02040502050505030304" pitchFamily="18" charset="0"/>
              </a:rPr>
              <a:t>Neliniare: Datele la nivel de sistem, așa cum se pot observa într-un grafic, nu sunt liniare. Adesea buclele feedback determină sistemele să afișeze neliniaritatea.</a:t>
            </a:r>
          </a:p>
          <a:p>
            <a:pPr marL="285750" indent="-285750" algn="just">
              <a:buFont typeface="Wingdings" panose="05000000000000000000" pitchFamily="2" charset="2"/>
              <a:buChar char="Ø"/>
            </a:pPr>
            <a:r>
              <a:rPr lang="ro-RO" altLang="en-US" sz="1400" dirty="0">
                <a:latin typeface="Palatino Linotype" panose="02040502050505030304" pitchFamily="18" charset="0"/>
              </a:rPr>
              <a:t>Auto-organizate: Un sistem în care apare un model ca urmare a faptului că agenții respectă reguli simple fără control extern sau un lider este numit un sistem de „auto-organizare”.</a:t>
            </a:r>
          </a:p>
          <a:p>
            <a:pPr marL="285750" indent="-285750" algn="just">
              <a:buFont typeface="Wingdings" panose="05000000000000000000" pitchFamily="2" charset="2"/>
              <a:buChar char="Ø"/>
            </a:pPr>
            <a:r>
              <a:rPr lang="ro-RO" altLang="en-US" sz="1400" dirty="0">
                <a:latin typeface="Palatino Linotype" panose="02040502050505030304" pitchFamily="18" charset="0"/>
              </a:rPr>
              <a:t>Buclă feedback: Un sistem închis care conține un proces circular în care ieșirea sistemului este returnată sau „alimentată” în sistem ca intrare.</a:t>
            </a:r>
          </a:p>
          <a:p>
            <a:pPr marL="285750" indent="-285750" algn="just">
              <a:buFont typeface="Wingdings" panose="05000000000000000000" pitchFamily="2" charset="2"/>
              <a:buChar char="Ø"/>
            </a:pPr>
            <a:r>
              <a:rPr lang="ro-RO" altLang="en-US" sz="1400" dirty="0">
                <a:latin typeface="Palatino Linotype" panose="02040502050505030304" pitchFamily="18" charset="0"/>
              </a:rPr>
              <a:t>Adaptiv: reacționează la schimbări</a:t>
            </a:r>
          </a:p>
          <a:p>
            <a:pPr marL="285750" indent="-285750" algn="just">
              <a:buFont typeface="Wingdings" panose="05000000000000000000" pitchFamily="2" charset="2"/>
              <a:buChar char="Ø"/>
            </a:pPr>
            <a:r>
              <a:rPr lang="ro-RO" altLang="en-US" sz="1400" dirty="0">
                <a:latin typeface="Palatino Linotype" panose="02040502050505030304" pitchFamily="18" charset="0"/>
              </a:rPr>
              <a:t>Comportamentul haotic al unui sistem: Modificări mici în condițiile inițiale pot genera schimbări mari în rezultatul sistemului.</a:t>
            </a:r>
          </a:p>
          <a:p>
            <a:pPr marL="285750" indent="-285750" algn="just">
              <a:buFont typeface="Wingdings" panose="05000000000000000000" pitchFamily="2" charset="2"/>
              <a:buChar char="Ø"/>
            </a:pPr>
            <a:r>
              <a:rPr lang="ro-RO" altLang="en-US" sz="1400" dirty="0">
                <a:latin typeface="Palatino Linotype" panose="02040502050505030304" pitchFamily="18" charset="0"/>
              </a:rPr>
              <a:t>Stochastic: Comportamentul unui sistem adaptiv complex poate fi inerent stocastic, deoarece elementele sistemului, agenții, pot avea schimbări aleatorii în mișcarea lor și, astfel, în interacțiunile lor.</a:t>
            </a:r>
          </a:p>
          <a:p>
            <a:pPr marL="342900" indent="-342900" algn="just">
              <a:buAutoNum type="arabicPeriod"/>
            </a:pPr>
            <a:endParaRPr lang="ro-RO" altLang="en-US" sz="1400" dirty="0">
              <a:latin typeface="Palatino Linotype" panose="02040502050505030304" pitchFamily="18" charset="0"/>
            </a:endParaRPr>
          </a:p>
        </p:txBody>
      </p:sp>
    </p:spTree>
    <p:extLst>
      <p:ext uri="{BB962C8B-B14F-4D97-AF65-F5344CB8AC3E}">
        <p14:creationId xmlns:p14="http://schemas.microsoft.com/office/powerpoint/2010/main" val="2264678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584048" y="162011"/>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3708171" y="1416023"/>
            <a:ext cx="5102680" cy="646331"/>
          </a:xfrm>
          <a:prstGeom prst="rect">
            <a:avLst/>
          </a:prstGeom>
          <a:noFill/>
        </p:spPr>
        <p:txBody>
          <a:bodyPr wrap="none" rtlCol="0">
            <a:spAutoFit/>
          </a:bodyPr>
          <a:lstStyle/>
          <a:p>
            <a:pPr algn="ctr"/>
            <a:r>
              <a:rPr lang="ro-RO" b="1" dirty="0">
                <a:latin typeface="Palatino Linotype" panose="02040502050505030304" pitchFamily="18" charset="0"/>
                <a:cs typeface="Times New Roman" panose="02020603050405020304" pitchFamily="18" charset="0"/>
              </a:rPr>
              <a:t>Caracteristicile Sistemelor Adaptive Complexe</a:t>
            </a:r>
          </a:p>
          <a:p>
            <a:pPr algn="ctr"/>
            <a:r>
              <a:rPr lang="ro-RO" i="1" dirty="0">
                <a:latin typeface="Palatino Linotype" panose="02040502050505030304" pitchFamily="18" charset="0"/>
                <a:cs typeface="Times New Roman" panose="02020603050405020304" pitchFamily="18" charset="0"/>
              </a:rPr>
              <a:t>(Sisteme dinamice complexe)</a:t>
            </a:r>
            <a:endParaRPr lang="en-US" i="1" dirty="0">
              <a:latin typeface="Palatino Linotype" panose="02040502050505030304" pitchFamily="18" charset="0"/>
              <a:cs typeface="Times New Roman" panose="02020603050405020304" pitchFamily="18" charset="0"/>
            </a:endParaRPr>
          </a:p>
        </p:txBody>
      </p:sp>
      <p:pic>
        <p:nvPicPr>
          <p:cNvPr id="2050" name="Picture 2" descr="Semnul Intrebarii Imagini">
            <a:extLst>
              <a:ext uri="{FF2B5EF4-FFF2-40B4-BE49-F238E27FC236}">
                <a16:creationId xmlns:a16="http://schemas.microsoft.com/office/drawing/2014/main" id="{4166B4B4-53FA-453C-A6A6-F9B3CF38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6241" y="823447"/>
            <a:ext cx="878213" cy="8782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47C92D-B089-43A2-B685-802D88A8283F}"/>
              </a:ext>
            </a:extLst>
          </p:cNvPr>
          <p:cNvSpPr txBox="1"/>
          <p:nvPr/>
        </p:nvSpPr>
        <p:spPr>
          <a:xfrm>
            <a:off x="2454379" y="2104337"/>
            <a:ext cx="9737621" cy="738664"/>
          </a:xfrm>
          <a:prstGeom prst="rect">
            <a:avLst/>
          </a:prstGeom>
          <a:noFill/>
        </p:spPr>
        <p:txBody>
          <a:bodyPr wrap="square">
            <a:spAutoFit/>
          </a:bodyPr>
          <a:lstStyle/>
          <a:p>
            <a:pPr algn="just"/>
            <a:r>
              <a:rPr lang="ro-RO" altLang="en-US" sz="1400" dirty="0">
                <a:latin typeface="Palatino Linotype" panose="02040502050505030304" pitchFamily="18" charset="0"/>
              </a:rPr>
              <a:t>Exemplul 1: un sistem format dintr-un profesor și un elev. În această situație ipotetică, să presupunem că studentul nu se implică în realizarea unei teme. Profesorul aruncă o privire asupra temei și acordă studentului o notă proastă. Ca răspuns, studentul este demotivat și depune eforturi chiar mai mici la următoarea sarcină. </a:t>
            </a:r>
          </a:p>
        </p:txBody>
      </p:sp>
      <p:pic>
        <p:nvPicPr>
          <p:cNvPr id="5" name="Picture 4">
            <a:extLst>
              <a:ext uri="{FF2B5EF4-FFF2-40B4-BE49-F238E27FC236}">
                <a16:creationId xmlns:a16="http://schemas.microsoft.com/office/drawing/2014/main" id="{CE9BAFC3-BD74-49C3-A820-614B11033670}"/>
              </a:ext>
            </a:extLst>
          </p:cNvPr>
          <p:cNvPicPr>
            <a:picLocks noChangeAspect="1"/>
          </p:cNvPicPr>
          <p:nvPr/>
        </p:nvPicPr>
        <p:blipFill>
          <a:blip r:embed="rId3"/>
          <a:stretch>
            <a:fillRect/>
          </a:stretch>
        </p:blipFill>
        <p:spPr>
          <a:xfrm>
            <a:off x="4198338" y="3316366"/>
            <a:ext cx="7993662" cy="2567771"/>
          </a:xfrm>
          <a:prstGeom prst="rect">
            <a:avLst/>
          </a:prstGeom>
        </p:spPr>
      </p:pic>
      <p:sp>
        <p:nvSpPr>
          <p:cNvPr id="6" name="TextBox 5">
            <a:extLst>
              <a:ext uri="{FF2B5EF4-FFF2-40B4-BE49-F238E27FC236}">
                <a16:creationId xmlns:a16="http://schemas.microsoft.com/office/drawing/2014/main" id="{25EAE026-D94A-41C2-A24D-6E3439CB1B4E}"/>
              </a:ext>
            </a:extLst>
          </p:cNvPr>
          <p:cNvSpPr txBox="1"/>
          <p:nvPr/>
        </p:nvSpPr>
        <p:spPr>
          <a:xfrm>
            <a:off x="2454379" y="3607236"/>
            <a:ext cx="1743959" cy="1169551"/>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Studentul se gândește </a:t>
            </a:r>
            <a:r>
              <a:rPr lang="ro-RO" sz="1400" dirty="0">
                <a:latin typeface="Times New Roman" panose="02020603050405020304" pitchFamily="18" charset="0"/>
                <a:cs typeface="Times New Roman" panose="02020603050405020304" pitchFamily="18" charset="0"/>
              </a:rPr>
              <a:t>că </a:t>
            </a:r>
            <a:r>
              <a:rPr lang="en-US" sz="1400" dirty="0">
                <a:latin typeface="Times New Roman" panose="02020603050405020304" pitchFamily="18" charset="0"/>
                <a:cs typeface="Times New Roman" panose="02020603050405020304" pitchFamily="18" charset="0"/>
              </a:rPr>
              <a:t>abilitățile</a:t>
            </a:r>
            <a:r>
              <a:rPr lang="ro-RO" sz="1400" dirty="0">
                <a:latin typeface="Times New Roman" panose="02020603050405020304" pitchFamily="18" charset="0"/>
                <a:cs typeface="Times New Roman" panose="02020603050405020304" pitchFamily="18" charset="0"/>
              </a:rPr>
              <a:t> lui</a:t>
            </a:r>
            <a:r>
              <a:rPr lang="en-US" sz="1400" dirty="0">
                <a:latin typeface="Times New Roman" panose="02020603050405020304" pitchFamily="18" charset="0"/>
                <a:cs typeface="Times New Roman" panose="02020603050405020304" pitchFamily="18" charset="0"/>
              </a:rPr>
              <a:t> </a:t>
            </a:r>
            <a:r>
              <a:rPr lang="ro-RO" sz="1400" dirty="0">
                <a:latin typeface="Times New Roman" panose="02020603050405020304" pitchFamily="18" charset="0"/>
                <a:cs typeface="Times New Roman" panose="02020603050405020304" pitchFamily="18" charset="0"/>
              </a:rPr>
              <a:t>sunt slabe</a:t>
            </a:r>
            <a:r>
              <a:rPr lang="en-US" sz="1400" dirty="0">
                <a:latin typeface="Times New Roman" panose="02020603050405020304" pitchFamily="18" charset="0"/>
                <a:cs typeface="Times New Roman" panose="02020603050405020304" pitchFamily="18" charset="0"/>
              </a:rPr>
              <a:t> și </a:t>
            </a:r>
            <a:r>
              <a:rPr lang="ro-RO" sz="1400" dirty="0">
                <a:latin typeface="Times New Roman" panose="02020603050405020304" pitchFamily="18" charset="0"/>
                <a:cs typeface="Times New Roman" panose="02020603050405020304" pitchFamily="18" charset="0"/>
              </a:rPr>
              <a:t>neglijează activitățile educaționale.</a:t>
            </a:r>
            <a:endParaRPr lang="en-US" sz="1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2D95064-29F0-4D5D-963D-78FF692FCBFF}"/>
              </a:ext>
            </a:extLst>
          </p:cNvPr>
          <p:cNvSpPr txBox="1"/>
          <p:nvPr/>
        </p:nvSpPr>
        <p:spPr>
          <a:xfrm>
            <a:off x="10175347" y="5665221"/>
            <a:ext cx="1743959" cy="738664"/>
          </a:xfrm>
          <a:prstGeom prst="rect">
            <a:avLst/>
          </a:prstGeom>
          <a:noFill/>
        </p:spPr>
        <p:txBody>
          <a:bodyPr wrap="square" rtlCol="0">
            <a:spAutoFit/>
          </a:bodyPr>
          <a:lstStyle/>
          <a:p>
            <a:pPr algn="ctr"/>
            <a:r>
              <a:rPr lang="ro-RO" sz="1400" dirty="0">
                <a:latin typeface="Times New Roman" panose="02020603050405020304" pitchFamily="18" charset="0"/>
                <a:cs typeface="Times New Roman" panose="02020603050405020304" pitchFamily="18" charset="0"/>
              </a:rPr>
              <a:t>Profesorul acordă studentului o notă mică.</a:t>
            </a:r>
            <a:endParaRPr lang="en-US" sz="14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62A0C05-6198-40FA-8C28-C7219C134633}"/>
              </a:ext>
            </a:extLst>
          </p:cNvPr>
          <p:cNvSpPr txBox="1"/>
          <p:nvPr/>
        </p:nvSpPr>
        <p:spPr>
          <a:xfrm>
            <a:off x="2454377" y="2778231"/>
            <a:ext cx="9649637" cy="738664"/>
          </a:xfrm>
          <a:prstGeom prst="rect">
            <a:avLst/>
          </a:prstGeom>
          <a:noFill/>
        </p:spPr>
        <p:txBody>
          <a:bodyPr wrap="square">
            <a:spAutoFit/>
          </a:bodyPr>
          <a:lstStyle/>
          <a:p>
            <a:r>
              <a:rPr lang="ro-RO" altLang="en-US" sz="1400" dirty="0">
                <a:latin typeface="Palatino Linotype" panose="02040502050505030304" pitchFamily="18" charset="0"/>
              </a:rPr>
              <a:t>Este acesta un exemplu de feedback „pozitiv” sau „negativ”? Amintiți-vă că în buclele de feedback consolidate (sau pozitive) „Mai mult duce la mai mult” SAU „Mai puțin duce la mai puțin” în timp ce la echilibrarea (sau negative) buclele de feedback „Mai mult duce la mai puțin” SAU „Mai puțin duce la mai mult”.</a:t>
            </a:r>
            <a:endParaRPr lang="en-US" sz="1400" dirty="0"/>
          </a:p>
        </p:txBody>
      </p:sp>
    </p:spTree>
    <p:extLst>
      <p:ext uri="{BB962C8B-B14F-4D97-AF65-F5344CB8AC3E}">
        <p14:creationId xmlns:p14="http://schemas.microsoft.com/office/powerpoint/2010/main" val="29343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1000"/>
                                        <p:tgtEl>
                                          <p:spTgt spid="12">
                                            <p:txEl>
                                              <p:pRg st="0" end="0"/>
                                            </p:txEl>
                                          </p:spTgt>
                                        </p:tgtEl>
                                      </p:cBhvr>
                                    </p:animEffect>
                                    <p:anim calcmode="lin" valueType="num">
                                      <p:cBhvr>
                                        <p:cTn id="32"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592925" y="81862"/>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3708171" y="1416023"/>
            <a:ext cx="5102680" cy="646331"/>
          </a:xfrm>
          <a:prstGeom prst="rect">
            <a:avLst/>
          </a:prstGeom>
          <a:noFill/>
        </p:spPr>
        <p:txBody>
          <a:bodyPr wrap="none" rtlCol="0">
            <a:spAutoFit/>
          </a:bodyPr>
          <a:lstStyle/>
          <a:p>
            <a:pPr algn="ctr"/>
            <a:r>
              <a:rPr lang="ro-RO" b="1" dirty="0">
                <a:latin typeface="Palatino Linotype" panose="02040502050505030304" pitchFamily="18" charset="0"/>
                <a:cs typeface="Times New Roman" panose="02020603050405020304" pitchFamily="18" charset="0"/>
              </a:rPr>
              <a:t>Caracteristicile Sistemelor Adaptive Complexe</a:t>
            </a:r>
          </a:p>
          <a:p>
            <a:pPr algn="ctr"/>
            <a:r>
              <a:rPr lang="ro-RO" i="1" dirty="0">
                <a:latin typeface="Palatino Linotype" panose="02040502050505030304" pitchFamily="18" charset="0"/>
                <a:cs typeface="Times New Roman" panose="02020603050405020304" pitchFamily="18" charset="0"/>
              </a:rPr>
              <a:t>(Sisteme dinamice complexe)</a:t>
            </a:r>
            <a:endParaRPr lang="en-US" i="1" dirty="0">
              <a:latin typeface="Palatino Linotype" panose="02040502050505030304" pitchFamily="18" charset="0"/>
              <a:cs typeface="Times New Roman" panose="02020603050405020304" pitchFamily="18" charset="0"/>
            </a:endParaRPr>
          </a:p>
        </p:txBody>
      </p:sp>
      <p:pic>
        <p:nvPicPr>
          <p:cNvPr id="2050" name="Picture 2" descr="Semnul Intrebarii Imagini">
            <a:extLst>
              <a:ext uri="{FF2B5EF4-FFF2-40B4-BE49-F238E27FC236}">
                <a16:creationId xmlns:a16="http://schemas.microsoft.com/office/drawing/2014/main" id="{4166B4B4-53FA-453C-A6A6-F9B3CF38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6241" y="823447"/>
            <a:ext cx="878213" cy="8782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47C92D-B089-43A2-B685-802D88A8283F}"/>
              </a:ext>
            </a:extLst>
          </p:cNvPr>
          <p:cNvSpPr txBox="1"/>
          <p:nvPr/>
        </p:nvSpPr>
        <p:spPr>
          <a:xfrm>
            <a:off x="2454379" y="2104337"/>
            <a:ext cx="9737621" cy="738664"/>
          </a:xfrm>
          <a:prstGeom prst="rect">
            <a:avLst/>
          </a:prstGeom>
          <a:noFill/>
        </p:spPr>
        <p:txBody>
          <a:bodyPr wrap="square">
            <a:spAutoFit/>
          </a:bodyPr>
          <a:lstStyle/>
          <a:p>
            <a:pPr algn="just"/>
            <a:r>
              <a:rPr lang="ro-RO" altLang="en-US" sz="1400" dirty="0">
                <a:latin typeface="Palatino Linotype" panose="02040502050505030304" pitchFamily="18" charset="0"/>
              </a:rPr>
              <a:t>Chiar dacă rezultatul este perceput ca negativ - studentul se află într-un spirală descendentă, prin definiție, bucla de feedback este una „pozitivă” sau auto-consolidată. Un grafic al performanței elevului ar putea arăta precum cel de mai jos. În acest scenariu „mai puțin (succesul academic) duce la mai puțin (succesul academic)”</a:t>
            </a:r>
          </a:p>
        </p:txBody>
      </p:sp>
      <p:pic>
        <p:nvPicPr>
          <p:cNvPr id="8" name="Picture 7">
            <a:extLst>
              <a:ext uri="{FF2B5EF4-FFF2-40B4-BE49-F238E27FC236}">
                <a16:creationId xmlns:a16="http://schemas.microsoft.com/office/drawing/2014/main" id="{E2DE16F7-A596-451C-B84C-A4A55EFCE69F}"/>
              </a:ext>
            </a:extLst>
          </p:cNvPr>
          <p:cNvPicPr>
            <a:picLocks noChangeAspect="1"/>
          </p:cNvPicPr>
          <p:nvPr/>
        </p:nvPicPr>
        <p:blipFill>
          <a:blip r:embed="rId3"/>
          <a:stretch>
            <a:fillRect/>
          </a:stretch>
        </p:blipFill>
        <p:spPr>
          <a:xfrm>
            <a:off x="5435387" y="3042338"/>
            <a:ext cx="6543675" cy="3733800"/>
          </a:xfrm>
          <a:prstGeom prst="rect">
            <a:avLst/>
          </a:prstGeom>
        </p:spPr>
      </p:pic>
    </p:spTree>
    <p:extLst>
      <p:ext uri="{BB962C8B-B14F-4D97-AF65-F5344CB8AC3E}">
        <p14:creationId xmlns:p14="http://schemas.microsoft.com/office/powerpoint/2010/main" val="1764166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255574" y="93150"/>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3708171" y="1416023"/>
            <a:ext cx="5102680" cy="646331"/>
          </a:xfrm>
          <a:prstGeom prst="rect">
            <a:avLst/>
          </a:prstGeom>
          <a:noFill/>
        </p:spPr>
        <p:txBody>
          <a:bodyPr wrap="none" rtlCol="0">
            <a:spAutoFit/>
          </a:bodyPr>
          <a:lstStyle/>
          <a:p>
            <a:pPr algn="ctr"/>
            <a:r>
              <a:rPr lang="ro-RO" b="1" dirty="0">
                <a:latin typeface="Palatino Linotype" panose="02040502050505030304" pitchFamily="18" charset="0"/>
                <a:cs typeface="Times New Roman" panose="02020603050405020304" pitchFamily="18" charset="0"/>
              </a:rPr>
              <a:t>Caracteristicile Sistemelor Adaptive Complexe</a:t>
            </a:r>
          </a:p>
          <a:p>
            <a:pPr algn="ctr"/>
            <a:r>
              <a:rPr lang="ro-RO" i="1" dirty="0">
                <a:latin typeface="Palatino Linotype" panose="02040502050505030304" pitchFamily="18" charset="0"/>
                <a:cs typeface="Times New Roman" panose="02020603050405020304" pitchFamily="18" charset="0"/>
              </a:rPr>
              <a:t>(Sisteme dinamice complexe)</a:t>
            </a:r>
            <a:endParaRPr lang="en-US" i="1" dirty="0">
              <a:latin typeface="Palatino Linotype" panose="02040502050505030304" pitchFamily="18" charset="0"/>
              <a:cs typeface="Times New Roman" panose="02020603050405020304" pitchFamily="18" charset="0"/>
            </a:endParaRPr>
          </a:p>
        </p:txBody>
      </p:sp>
      <p:pic>
        <p:nvPicPr>
          <p:cNvPr id="2050" name="Picture 2" descr="Semnul Intrebarii Imagini">
            <a:extLst>
              <a:ext uri="{FF2B5EF4-FFF2-40B4-BE49-F238E27FC236}">
                <a16:creationId xmlns:a16="http://schemas.microsoft.com/office/drawing/2014/main" id="{4166B4B4-53FA-453C-A6A6-F9B3CF38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6241" y="823447"/>
            <a:ext cx="878213" cy="8782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47C92D-B089-43A2-B685-802D88A8283F}"/>
              </a:ext>
            </a:extLst>
          </p:cNvPr>
          <p:cNvSpPr txBox="1"/>
          <p:nvPr/>
        </p:nvSpPr>
        <p:spPr>
          <a:xfrm>
            <a:off x="2454379" y="2104337"/>
            <a:ext cx="9737621" cy="1384995"/>
          </a:xfrm>
          <a:prstGeom prst="rect">
            <a:avLst/>
          </a:prstGeom>
          <a:noFill/>
        </p:spPr>
        <p:txBody>
          <a:bodyPr wrap="square">
            <a:spAutoFit/>
          </a:bodyPr>
          <a:lstStyle/>
          <a:p>
            <a:pPr algn="just"/>
            <a:r>
              <a:rPr lang="ro-RO" altLang="en-US" sz="1400" dirty="0">
                <a:latin typeface="Palatino Linotype" panose="02040502050505030304" pitchFamily="18" charset="0"/>
              </a:rPr>
              <a:t>Exemplul 2: Să presupunem un ecosistem simplu cu două populații: prădători și pradă. Pe măsură ce populația de prădători crește, populația de pradă scade de obicei pe măsură ce prădătorii mănâncă mai mult din pradă. Dar, la un moment dat, prada devine rară și unii prădători mor de foame. Când majoritatea prădătorilor au dispărut (și mai rămân câteva pradători vicleni), atunci populația de pradă se poate regenera în timp. Când populația de pradă crește, o mulțime de hrană devine disponibilă pentru prădătorii rămași și aceștia prosperă și se reproduc. Acest ciclu de variație a populației de prădători și pradă se repetă în timp.</a:t>
            </a:r>
          </a:p>
        </p:txBody>
      </p:sp>
      <p:pic>
        <p:nvPicPr>
          <p:cNvPr id="5" name="Picture 4">
            <a:extLst>
              <a:ext uri="{FF2B5EF4-FFF2-40B4-BE49-F238E27FC236}">
                <a16:creationId xmlns:a16="http://schemas.microsoft.com/office/drawing/2014/main" id="{36D78208-9612-499C-AB3D-3302BCB705E7}"/>
              </a:ext>
            </a:extLst>
          </p:cNvPr>
          <p:cNvPicPr>
            <a:picLocks noChangeAspect="1"/>
          </p:cNvPicPr>
          <p:nvPr/>
        </p:nvPicPr>
        <p:blipFill>
          <a:blip r:embed="rId3"/>
          <a:stretch>
            <a:fillRect/>
          </a:stretch>
        </p:blipFill>
        <p:spPr>
          <a:xfrm>
            <a:off x="7932477" y="4339276"/>
            <a:ext cx="4174976" cy="2518724"/>
          </a:xfrm>
          <a:prstGeom prst="rect">
            <a:avLst/>
          </a:prstGeom>
        </p:spPr>
      </p:pic>
      <p:pic>
        <p:nvPicPr>
          <p:cNvPr id="7" name="Picture 6">
            <a:extLst>
              <a:ext uri="{FF2B5EF4-FFF2-40B4-BE49-F238E27FC236}">
                <a16:creationId xmlns:a16="http://schemas.microsoft.com/office/drawing/2014/main" id="{D97B4491-066A-43DF-92DC-D0633FD279C0}"/>
              </a:ext>
            </a:extLst>
          </p:cNvPr>
          <p:cNvPicPr>
            <a:picLocks noChangeAspect="1"/>
          </p:cNvPicPr>
          <p:nvPr/>
        </p:nvPicPr>
        <p:blipFill>
          <a:blip r:embed="rId4"/>
          <a:stretch>
            <a:fillRect/>
          </a:stretch>
        </p:blipFill>
        <p:spPr>
          <a:xfrm>
            <a:off x="3739040" y="3429000"/>
            <a:ext cx="4156958" cy="2523732"/>
          </a:xfrm>
          <a:prstGeom prst="rect">
            <a:avLst/>
          </a:prstGeom>
        </p:spPr>
      </p:pic>
    </p:spTree>
    <p:extLst>
      <p:ext uri="{BB962C8B-B14F-4D97-AF65-F5344CB8AC3E}">
        <p14:creationId xmlns:p14="http://schemas.microsoft.com/office/powerpoint/2010/main" val="3454698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ini pentru cybernetics evolution">
            <a:extLst>
              <a:ext uri="{FF2B5EF4-FFF2-40B4-BE49-F238E27FC236}">
                <a16:creationId xmlns:a16="http://schemas.microsoft.com/office/drawing/2014/main" id="{F3F2E175-DC37-49D9-A88C-F44B9494B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892" y="1025248"/>
            <a:ext cx="5598877" cy="43762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6C3E81E-0E5E-4F0F-A553-F3D55E07745D}"/>
              </a:ext>
            </a:extLst>
          </p:cNvPr>
          <p:cNvSpPr>
            <a:spLocks noGrp="1"/>
          </p:cNvSpPr>
          <p:nvPr>
            <p:ph type="title"/>
          </p:nvPr>
        </p:nvSpPr>
        <p:spPr>
          <a:xfrm>
            <a:off x="2912521" y="48739"/>
            <a:ext cx="8911687" cy="1280890"/>
          </a:xfrm>
        </p:spPr>
        <p:txBody>
          <a:bodyPr>
            <a:normAutofit/>
          </a:bodyPr>
          <a:lstStyle/>
          <a:p>
            <a:r>
              <a:rPr lang="en-US" dirty="0">
                <a:latin typeface="Times New Roman" panose="02020603050405020304" pitchFamily="18" charset="0"/>
                <a:cs typeface="Times New Roman" panose="02020603050405020304" pitchFamily="18" charset="0"/>
              </a:rPr>
              <a:t>Apariția și dezvoltarea Ciberneticii</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A78236A-E234-4A58-A8E5-20A5C11D6347}"/>
                  </a:ext>
                </a:extLst>
              </p:cNvPr>
              <p:cNvSpPr txBox="1"/>
              <p:nvPr/>
            </p:nvSpPr>
            <p:spPr>
              <a:xfrm>
                <a:off x="1429951" y="5401513"/>
                <a:ext cx="8064230" cy="861774"/>
              </a:xfrm>
              <a:prstGeom prst="rect">
                <a:avLst/>
              </a:prstGeom>
              <a:noFill/>
            </p:spPr>
            <p:txBody>
              <a:bodyPr wrap="square" rtlCol="0">
                <a:spAutoFit/>
              </a:bodyPr>
              <a:lstStyle/>
              <a:p>
                <a:r>
                  <a:rPr lang="ro-RO" sz="1600" b="1" dirty="0">
                    <a:solidFill>
                      <a:srgbClr val="FF0000"/>
                    </a:solidFill>
                    <a:latin typeface="Times New Roman" panose="02020603050405020304" pitchFamily="18" charset="0"/>
                    <a:cs typeface="Times New Roman" panose="02020603050405020304" pitchFamily="18" charset="0"/>
                  </a:rPr>
                  <a:t>Cibernetica </a:t>
                </a:r>
                <a14:m>
                  <m:oMath xmlns:m="http://schemas.openxmlformats.org/officeDocument/2006/math">
                    <m:r>
                      <a:rPr lang="ro-RO" sz="1600" b="1" i="1" smtClean="0">
                        <a:solidFill>
                          <a:srgbClr val="FF0000"/>
                        </a:solidFill>
                        <a:latin typeface="Cambria Math" panose="02040503050406030204" pitchFamily="18" charset="0"/>
                        <a:ea typeface="Cambria Math" panose="02040503050406030204" pitchFamily="18" charset="0"/>
                      </a:rPr>
                      <m:t>→</m:t>
                    </m:r>
                  </m:oMath>
                </a14:m>
                <a:r>
                  <a:rPr lang="ro-RO" sz="1600" b="1" dirty="0">
                    <a:solidFill>
                      <a:srgbClr val="FF0000"/>
                    </a:solidFill>
                    <a:latin typeface="Times New Roman" panose="02020603050405020304" pitchFamily="18" charset="0"/>
                    <a:cs typeface="Times New Roman" panose="02020603050405020304" pitchFamily="18" charset="0"/>
                  </a:rPr>
                  <a:t> Știință interdisciplinară</a:t>
                </a:r>
              </a:p>
              <a:p>
                <a:r>
                  <a:rPr lang="ro-RO" sz="1600" dirty="0">
                    <a:latin typeface="Times New Roman" panose="02020603050405020304" pitchFamily="18" charset="0"/>
                    <a:cs typeface="Times New Roman" panose="02020603050405020304" pitchFamily="18" charset="0"/>
                  </a:rPr>
                  <a:t>Tema 1: </a:t>
                </a:r>
                <a:r>
                  <a:rPr lang="en-US" sz="1600" i="1" dirty="0">
                    <a:solidFill>
                      <a:srgbClr val="0070C0"/>
                    </a:solidFill>
                    <a:latin typeface="Times New Roman" panose="02020603050405020304" pitchFamily="18" charset="0"/>
                    <a:cs typeface="Times New Roman" panose="02020603050405020304" pitchFamily="18" charset="0"/>
                  </a:rPr>
                  <a:t>CYBERNETICS: A map of the Superscience</a:t>
                </a:r>
                <a:endParaRPr lang="ro-RO" sz="1600" i="1" dirty="0">
                  <a:solidFill>
                    <a:srgbClr val="0070C0"/>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hlinkClick r:id="rId3"/>
                  </a:rPr>
                  <a:t>https://www.youtube.com/watch?v=OaBiQBliBeE&amp;feature=emb_title</a:t>
                </a:r>
                <a:r>
                  <a:rPr lang="ro-RO"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BA78236A-E234-4A58-A8E5-20A5C11D6347}"/>
                  </a:ext>
                </a:extLst>
              </p:cNvPr>
              <p:cNvSpPr txBox="1">
                <a:spLocks noRot="1" noChangeAspect="1" noMove="1" noResize="1" noEditPoints="1" noAdjustHandles="1" noChangeArrowheads="1" noChangeShapeType="1" noTextEdit="1"/>
              </p:cNvSpPr>
              <p:nvPr/>
            </p:nvSpPr>
            <p:spPr>
              <a:xfrm>
                <a:off x="1429951" y="5401513"/>
                <a:ext cx="8064230" cy="861774"/>
              </a:xfrm>
              <a:prstGeom prst="rect">
                <a:avLst/>
              </a:prstGeom>
              <a:blipFill>
                <a:blip r:embed="rId4"/>
                <a:stretch>
                  <a:fillRect l="-454" t="-2128" b="-4965"/>
                </a:stretch>
              </a:blipFill>
            </p:spPr>
            <p:txBody>
              <a:bodyPr/>
              <a:lstStyle/>
              <a:p>
                <a:r>
                  <a:rPr lang="en-US">
                    <a:noFill/>
                  </a:rPr>
                  <a:t> </a:t>
                </a:r>
              </a:p>
            </p:txBody>
          </p:sp>
        </mc:Fallback>
      </mc:AlternateContent>
    </p:spTree>
    <p:extLst>
      <p:ext uri="{BB962C8B-B14F-4D97-AF65-F5344CB8AC3E}">
        <p14:creationId xmlns:p14="http://schemas.microsoft.com/office/powerpoint/2010/main" val="4024730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454379" y="71226"/>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3708171" y="1416023"/>
            <a:ext cx="5102680" cy="646331"/>
          </a:xfrm>
          <a:prstGeom prst="rect">
            <a:avLst/>
          </a:prstGeom>
          <a:noFill/>
        </p:spPr>
        <p:txBody>
          <a:bodyPr wrap="none" rtlCol="0">
            <a:spAutoFit/>
          </a:bodyPr>
          <a:lstStyle/>
          <a:p>
            <a:pPr algn="ctr"/>
            <a:r>
              <a:rPr lang="ro-RO" b="1" dirty="0">
                <a:latin typeface="Palatino Linotype" panose="02040502050505030304" pitchFamily="18" charset="0"/>
                <a:cs typeface="Times New Roman" panose="02020603050405020304" pitchFamily="18" charset="0"/>
              </a:rPr>
              <a:t>Caracteristicile Sistemelor Adaptive Complexe</a:t>
            </a:r>
          </a:p>
          <a:p>
            <a:pPr algn="ctr"/>
            <a:r>
              <a:rPr lang="ro-RO" i="1" dirty="0">
                <a:latin typeface="Palatino Linotype" panose="02040502050505030304" pitchFamily="18" charset="0"/>
                <a:cs typeface="Times New Roman" panose="02020603050405020304" pitchFamily="18" charset="0"/>
              </a:rPr>
              <a:t>(Sisteme dinamice complexe)</a:t>
            </a:r>
            <a:endParaRPr lang="en-US" i="1" dirty="0">
              <a:latin typeface="Palatino Linotype" panose="0204050205050503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647C92D-B089-43A2-B685-802D88A8283F}"/>
              </a:ext>
            </a:extLst>
          </p:cNvPr>
          <p:cNvSpPr txBox="1"/>
          <p:nvPr/>
        </p:nvSpPr>
        <p:spPr>
          <a:xfrm>
            <a:off x="2454379" y="2685370"/>
            <a:ext cx="9737621" cy="1169551"/>
          </a:xfrm>
          <a:prstGeom prst="rect">
            <a:avLst/>
          </a:prstGeom>
          <a:noFill/>
        </p:spPr>
        <p:txBody>
          <a:bodyPr wrap="square">
            <a:spAutoFit/>
          </a:bodyPr>
          <a:lstStyle/>
          <a:p>
            <a:pPr algn="just"/>
            <a:r>
              <a:rPr lang="ro-RO" altLang="en-US" sz="1400" dirty="0">
                <a:latin typeface="Palatino Linotype" panose="02040502050505030304" pitchFamily="18" charset="0"/>
              </a:rPr>
              <a:t>Acesta este un exemplu clasic de feedback „echilibrant” sau „negativ”.</a:t>
            </a:r>
          </a:p>
          <a:p>
            <a:pPr algn="just"/>
            <a:r>
              <a:rPr lang="ro-RO" altLang="en-US" sz="1400" dirty="0">
                <a:latin typeface="Palatino Linotype" panose="02040502050505030304" pitchFamily="18" charset="0"/>
              </a:rPr>
              <a:t>Populația de pradă acționează ca o forță de echilibrare împotriva creșterii exponențiale (feedback pozitiv) care ar putea apărea dacă populația de lupi ar crește fără control (și vice versa.) În general, feedback-ul negativ funcționează pentru a restabili echilibrul sau echilibrul în sisteme. În acest exemplu, vedem „Mai mulți (prădători) duc la mai puțini (pradă)” și „mai puțini (prădători) duc la mai mulți (pradă)”.</a:t>
            </a:r>
          </a:p>
        </p:txBody>
      </p:sp>
      <p:sp>
        <p:nvSpPr>
          <p:cNvPr id="4" name="TextBox 3">
            <a:extLst>
              <a:ext uri="{FF2B5EF4-FFF2-40B4-BE49-F238E27FC236}">
                <a16:creationId xmlns:a16="http://schemas.microsoft.com/office/drawing/2014/main" id="{A54AD0E0-A19E-4BBF-8FEF-88FF4E349CEC}"/>
              </a:ext>
            </a:extLst>
          </p:cNvPr>
          <p:cNvSpPr txBox="1"/>
          <p:nvPr/>
        </p:nvSpPr>
        <p:spPr>
          <a:xfrm>
            <a:off x="2454379" y="2170787"/>
            <a:ext cx="9737621" cy="307777"/>
          </a:xfrm>
          <a:prstGeom prst="rect">
            <a:avLst/>
          </a:prstGeom>
          <a:noFill/>
        </p:spPr>
        <p:txBody>
          <a:bodyPr wrap="square">
            <a:spAutoFit/>
          </a:bodyPr>
          <a:lstStyle/>
          <a:p>
            <a:pPr algn="just"/>
            <a:r>
              <a:rPr lang="ro-RO" altLang="en-US" sz="1400" dirty="0">
                <a:latin typeface="Palatino Linotype" panose="02040502050505030304" pitchFamily="18" charset="0"/>
              </a:rPr>
              <a:t>Ce tip de feedback întâlnim în acest caz?</a:t>
            </a:r>
          </a:p>
        </p:txBody>
      </p:sp>
      <p:sp>
        <p:nvSpPr>
          <p:cNvPr id="6" name="TextBox 5">
            <a:extLst>
              <a:ext uri="{FF2B5EF4-FFF2-40B4-BE49-F238E27FC236}">
                <a16:creationId xmlns:a16="http://schemas.microsoft.com/office/drawing/2014/main" id="{EA9D626E-D083-4FE7-A7F0-92872336A175}"/>
              </a:ext>
            </a:extLst>
          </p:cNvPr>
          <p:cNvSpPr txBox="1"/>
          <p:nvPr/>
        </p:nvSpPr>
        <p:spPr>
          <a:xfrm>
            <a:off x="3981522" y="4542698"/>
            <a:ext cx="8009374" cy="2031325"/>
          </a:xfrm>
          <a:prstGeom prst="rect">
            <a:avLst/>
          </a:prstGeom>
          <a:noFill/>
        </p:spPr>
        <p:txBody>
          <a:bodyPr wrap="square">
            <a:spAutoFit/>
          </a:bodyPr>
          <a:lstStyle/>
          <a:p>
            <a:pPr algn="just"/>
            <a:r>
              <a:rPr lang="ro-RO" altLang="en-US" sz="1400" dirty="0">
                <a:latin typeface="Palatino Linotype" panose="02040502050505030304" pitchFamily="18" charset="0"/>
              </a:rPr>
              <a:t>Temă opțională:</a:t>
            </a:r>
          </a:p>
          <a:p>
            <a:pPr algn="just"/>
            <a:endParaRPr lang="ro-RO" altLang="en-US" sz="1400" dirty="0">
              <a:latin typeface="Palatino Linotype" panose="02040502050505030304" pitchFamily="18" charset="0"/>
            </a:endParaRPr>
          </a:p>
          <a:p>
            <a:pPr marL="342900" indent="-342900" algn="just">
              <a:buAutoNum type="arabicPeriod"/>
            </a:pPr>
            <a:r>
              <a:rPr lang="ro-RO" altLang="en-US" sz="1400" dirty="0">
                <a:latin typeface="Palatino Linotype" panose="02040502050505030304" pitchFamily="18" charset="0"/>
              </a:rPr>
              <a:t>Descrieți un exemplu care ilustrează un feedback pozitiv și un altul care prezintă un feedback negativ.</a:t>
            </a:r>
          </a:p>
          <a:p>
            <a:pPr marL="342900" indent="-342900" algn="just">
              <a:buAutoNum type="arabicPeriod"/>
            </a:pPr>
            <a:r>
              <a:rPr lang="ro-RO" altLang="en-US" sz="1400" dirty="0">
                <a:latin typeface="Palatino Linotype" panose="02040502050505030304" pitchFamily="18" charset="0"/>
              </a:rPr>
              <a:t>Rulați modelul Sugarscape din librăria de modele NetLogo și prezentați un exemplu care aplică acest model în economie. Identificați agenții implicați și caracteristicile/proprietățile agenților. </a:t>
            </a:r>
          </a:p>
          <a:p>
            <a:pPr marL="342900" indent="-342900" algn="just">
              <a:buAutoNum type="arabicPeriod"/>
            </a:pPr>
            <a:endParaRPr lang="ro-RO" altLang="en-US" sz="1400" dirty="0">
              <a:latin typeface="Palatino Linotype" panose="02040502050505030304" pitchFamily="18" charset="0"/>
            </a:endParaRPr>
          </a:p>
          <a:p>
            <a:pPr algn="just"/>
            <a:r>
              <a:rPr lang="ro-RO" altLang="en-US" sz="1400" dirty="0">
                <a:latin typeface="Palatino Linotype" panose="02040502050505030304" pitchFamily="18" charset="0"/>
              </a:rPr>
              <a:t>Temele se vor colecta de către reprezentantul grupei și se va încărca pe platforma online.ase.ro.</a:t>
            </a:r>
          </a:p>
        </p:txBody>
      </p:sp>
      <p:pic>
        <p:nvPicPr>
          <p:cNvPr id="5" name="Picture 2" descr="Pin on Krsna Dreaming">
            <a:extLst>
              <a:ext uri="{FF2B5EF4-FFF2-40B4-BE49-F238E27FC236}">
                <a16:creationId xmlns:a16="http://schemas.microsoft.com/office/drawing/2014/main" id="{648426DE-AAA5-4DEE-9F2D-638F0E7C6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7122" y="3909125"/>
            <a:ext cx="957334" cy="1169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C08861A4-AF25-4C24-8F05-87123C6F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431"/>
          <a:stretch/>
        </p:blipFill>
        <p:spPr bwMode="auto">
          <a:xfrm>
            <a:off x="188363" y="71226"/>
            <a:ext cx="1310499" cy="66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24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459760" y="210015"/>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3790236" y="1262553"/>
            <a:ext cx="4846198" cy="369332"/>
          </a:xfrm>
          <a:prstGeom prst="rect">
            <a:avLst/>
          </a:prstGeom>
          <a:noFill/>
        </p:spPr>
        <p:txBody>
          <a:bodyPr wrap="none" rtlCol="0">
            <a:spAutoFit/>
          </a:bodyPr>
          <a:lstStyle/>
          <a:p>
            <a:pPr algn="ctr"/>
            <a:r>
              <a:rPr lang="ro-RO" b="1" dirty="0">
                <a:latin typeface="Palatino Linotype" panose="02040502050505030304" pitchFamily="18" charset="0"/>
                <a:cs typeface="Times New Roman" panose="02020603050405020304" pitchFamily="18" charset="0"/>
              </a:rPr>
              <a:t>Proprietățile Sistemelor Adaptive Complexe</a:t>
            </a:r>
          </a:p>
        </p:txBody>
      </p:sp>
      <p:sp>
        <p:nvSpPr>
          <p:cNvPr id="6" name="TextBox 5">
            <a:extLst>
              <a:ext uri="{FF2B5EF4-FFF2-40B4-BE49-F238E27FC236}">
                <a16:creationId xmlns:a16="http://schemas.microsoft.com/office/drawing/2014/main" id="{EA9D626E-D083-4FE7-A7F0-92872336A175}"/>
              </a:ext>
            </a:extLst>
          </p:cNvPr>
          <p:cNvSpPr txBox="1"/>
          <p:nvPr/>
        </p:nvSpPr>
        <p:spPr>
          <a:xfrm>
            <a:off x="6363093" y="1785355"/>
            <a:ext cx="5828907" cy="5478423"/>
          </a:xfrm>
          <a:prstGeom prst="rect">
            <a:avLst/>
          </a:prstGeom>
          <a:noFill/>
        </p:spPr>
        <p:txBody>
          <a:bodyPr wrap="square">
            <a:spAutoFit/>
          </a:bodyPr>
          <a:lstStyle/>
          <a:p>
            <a:pPr marL="285750" indent="-285750" algn="just">
              <a:buFont typeface="Wingdings" panose="05000000000000000000" pitchFamily="2" charset="2"/>
              <a:buChar char="Ø"/>
            </a:pPr>
            <a:r>
              <a:rPr lang="ro-RO" altLang="en-US" sz="1400" dirty="0">
                <a:latin typeface="Palatino Linotype" panose="02040502050505030304" pitchFamily="18" charset="0"/>
              </a:rPr>
              <a:t>Conectivitatea și interdependența</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r>
              <a:rPr lang="ro-RO" altLang="en-US" sz="1400" dirty="0">
                <a:latin typeface="Palatino Linotype" panose="02040502050505030304" pitchFamily="18" charset="0"/>
              </a:rPr>
              <a:t>Coevoluția</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r>
              <a:rPr lang="ro-RO" altLang="en-US" sz="1400" dirty="0">
                <a:latin typeface="Palatino Linotype" panose="02040502050505030304" pitchFamily="18" charset="0"/>
              </a:rPr>
              <a:t>Structuri disipative, funcționarea departe de echilibru și istoria</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r>
              <a:rPr lang="ro-RO" altLang="en-US" sz="1400" dirty="0">
                <a:latin typeface="Palatino Linotype" panose="02040502050505030304" pitchFamily="18" charset="0"/>
              </a:rPr>
              <a:t>Explorarea spațiului posibilităților</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r>
              <a:rPr lang="ro-RO" altLang="en-US" sz="1400" dirty="0">
                <a:latin typeface="Palatino Linotype" panose="02040502050505030304" pitchFamily="18" charset="0"/>
              </a:rPr>
              <a:t>Procesul feedback</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r>
              <a:rPr lang="ro-RO" altLang="en-US" sz="1400" dirty="0">
                <a:latin typeface="Palatino Linotype" panose="02040502050505030304" pitchFamily="18" charset="0"/>
              </a:rPr>
              <a:t>Dependeța de traiectorie, istoricitatea și legea profitului crescător</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r>
              <a:rPr lang="ro-RO" altLang="en-US" sz="1400" dirty="0">
                <a:latin typeface="Palatino Linotype" panose="02040502050505030304" pitchFamily="18" charset="0"/>
              </a:rPr>
              <a:t>Auto-organizarea, emergența și crearea unie noi ordini</a:t>
            </a:r>
            <a:r>
              <a:rPr lang="en-US" altLang="en-US" sz="1400" dirty="0">
                <a:latin typeface="Palatino Linotype" panose="02040502050505030304" pitchFamily="18" charset="0"/>
              </a:rPr>
              <a:t>;</a:t>
            </a:r>
          </a:p>
          <a:p>
            <a:pPr marL="285750" indent="-285750" algn="just">
              <a:buFont typeface="Wingdings" panose="05000000000000000000" pitchFamily="2" charset="2"/>
              <a:buChar char="Ø"/>
            </a:pPr>
            <a:endParaRPr lang="en-US" altLang="en-US" sz="1400" dirty="0">
              <a:latin typeface="Palatino Linotype" panose="02040502050505030304" pitchFamily="18" charset="0"/>
            </a:endParaRPr>
          </a:p>
          <a:p>
            <a:pPr marL="285750" indent="-285750" algn="just">
              <a:buFont typeface="Wingdings" panose="05000000000000000000" pitchFamily="2" charset="2"/>
              <a:buChar char="Ø"/>
            </a:pPr>
            <a:r>
              <a:rPr lang="en-US" altLang="en-US" sz="1400" dirty="0">
                <a:latin typeface="Palatino Linotype" panose="02040502050505030304" pitchFamily="18" charset="0"/>
              </a:rPr>
              <a:t>Reguli simple;</a:t>
            </a:r>
          </a:p>
          <a:p>
            <a:pPr marL="285750" indent="-285750" algn="just">
              <a:buFont typeface="Wingdings" panose="05000000000000000000" pitchFamily="2" charset="2"/>
              <a:buChar char="Ø"/>
            </a:pPr>
            <a:endParaRPr lang="en-US" altLang="en-US" sz="1400" dirty="0">
              <a:latin typeface="Palatino Linotype" panose="02040502050505030304" pitchFamily="18" charset="0"/>
            </a:endParaRPr>
          </a:p>
          <a:p>
            <a:pPr marL="285750" indent="-285750" algn="just">
              <a:buFont typeface="Wingdings" panose="05000000000000000000" pitchFamily="2" charset="2"/>
              <a:buChar char="Ø"/>
            </a:pPr>
            <a:r>
              <a:rPr lang="en-US" altLang="en-US" sz="1400" dirty="0">
                <a:latin typeface="Palatino Linotype" panose="02040502050505030304" pitchFamily="18" charset="0"/>
              </a:rPr>
              <a:t>Sisteme ierarhizate;</a:t>
            </a: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r>
              <a:rPr lang="ro-RO" altLang="en-US" sz="1400" dirty="0">
                <a:latin typeface="Palatino Linotype" panose="02040502050505030304" pitchFamily="18" charset="0"/>
              </a:rPr>
              <a:t>Suboptimalitatea</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r>
              <a:rPr lang="ro-RO" altLang="en-US" sz="1400" dirty="0">
                <a:latin typeface="Palatino Linotype" panose="02040502050505030304" pitchFamily="18" charset="0"/>
              </a:rPr>
              <a:t>Varietatea necesară</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endParaRPr lang="ro-RO" altLang="en-US" sz="1400" dirty="0">
              <a:latin typeface="Palatino Linotype" panose="02040502050505030304" pitchFamily="18" charset="0"/>
            </a:endParaRPr>
          </a:p>
          <a:p>
            <a:pPr marL="285750" indent="-285750" algn="just">
              <a:buFont typeface="Wingdings" panose="05000000000000000000" pitchFamily="2" charset="2"/>
              <a:buChar char="Ø"/>
            </a:pPr>
            <a:r>
              <a:rPr lang="ro-RO" altLang="en-US" sz="1400" dirty="0">
                <a:latin typeface="Palatino Linotype" panose="02040502050505030304" pitchFamily="18" charset="0"/>
              </a:rPr>
              <a:t>Funcționarea la limita haosului</a:t>
            </a:r>
            <a:r>
              <a:rPr lang="en-US" altLang="en-US" sz="1400" dirty="0">
                <a:latin typeface="Palatino Linotype" panose="02040502050505030304" pitchFamily="18" charset="0"/>
              </a:rPr>
              <a:t>.</a:t>
            </a:r>
          </a:p>
          <a:p>
            <a:pPr marL="285750" indent="-285750" algn="just">
              <a:buFont typeface="Wingdings" panose="05000000000000000000" pitchFamily="2" charset="2"/>
              <a:buChar char="Ø"/>
            </a:pPr>
            <a:endParaRPr lang="en-US" altLang="en-US" sz="1400" dirty="0">
              <a:latin typeface="Palatino Linotype" panose="02040502050505030304" pitchFamily="18" charset="0"/>
            </a:endParaRPr>
          </a:p>
          <a:p>
            <a:pPr marL="285750" indent="-285750" algn="just">
              <a:buFont typeface="Wingdings" panose="05000000000000000000" pitchFamily="2" charset="2"/>
              <a:buChar char="Ø"/>
            </a:pPr>
            <a:endParaRPr lang="ro-RO" altLang="en-US" sz="1400" dirty="0">
              <a:latin typeface="Palatino Linotype" panose="02040502050505030304" pitchFamily="18" charset="0"/>
            </a:endParaRPr>
          </a:p>
        </p:txBody>
      </p:sp>
      <p:pic>
        <p:nvPicPr>
          <p:cNvPr id="1026" name="Picture 2" descr="Bookish | Funny emoji, Smiley, Emoticons emojis">
            <a:extLst>
              <a:ext uri="{FF2B5EF4-FFF2-40B4-BE49-F238E27FC236}">
                <a16:creationId xmlns:a16="http://schemas.microsoft.com/office/drawing/2014/main" id="{2C54ED8F-6542-4C19-ADA9-D34D5EE110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783" y="263081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11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293748" y="138551"/>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3790236" y="1262553"/>
            <a:ext cx="4846198" cy="369332"/>
          </a:xfrm>
          <a:prstGeom prst="rect">
            <a:avLst/>
          </a:prstGeom>
          <a:noFill/>
        </p:spPr>
        <p:txBody>
          <a:bodyPr wrap="none" rtlCol="0">
            <a:spAutoFit/>
          </a:bodyPr>
          <a:lstStyle/>
          <a:p>
            <a:pPr algn="ctr"/>
            <a:r>
              <a:rPr lang="ro-RO" b="1" dirty="0">
                <a:latin typeface="Palatino Linotype" panose="02040502050505030304" pitchFamily="18" charset="0"/>
                <a:cs typeface="Times New Roman" panose="02020603050405020304" pitchFamily="18" charset="0"/>
              </a:rPr>
              <a:t>Proprietățile Sistemelor Adaptive Complexe</a:t>
            </a:r>
          </a:p>
        </p:txBody>
      </p:sp>
      <p:sp>
        <p:nvSpPr>
          <p:cNvPr id="6" name="TextBox 5">
            <a:extLst>
              <a:ext uri="{FF2B5EF4-FFF2-40B4-BE49-F238E27FC236}">
                <a16:creationId xmlns:a16="http://schemas.microsoft.com/office/drawing/2014/main" id="{EA9D626E-D083-4FE7-A7F0-92872336A175}"/>
              </a:ext>
            </a:extLst>
          </p:cNvPr>
          <p:cNvSpPr txBox="1"/>
          <p:nvPr/>
        </p:nvSpPr>
        <p:spPr>
          <a:xfrm>
            <a:off x="5547562" y="1631885"/>
            <a:ext cx="1202030" cy="338554"/>
          </a:xfrm>
          <a:prstGeom prst="rect">
            <a:avLst/>
          </a:prstGeom>
          <a:noFill/>
        </p:spPr>
        <p:txBody>
          <a:bodyPr wrap="square">
            <a:spAutoFit/>
          </a:bodyPr>
          <a:lstStyle/>
          <a:p>
            <a:pPr algn="just"/>
            <a:r>
              <a:rPr lang="ro-RO" altLang="en-US" sz="1600" b="1" dirty="0">
                <a:solidFill>
                  <a:srgbClr val="C00000"/>
                </a:solidFill>
                <a:latin typeface="Palatino Linotype" panose="02040502050505030304" pitchFamily="18" charset="0"/>
              </a:rPr>
              <a:t>Emergența</a:t>
            </a:r>
          </a:p>
        </p:txBody>
      </p:sp>
      <p:pic>
        <p:nvPicPr>
          <p:cNvPr id="4" name="Picture 3">
            <a:extLst>
              <a:ext uri="{FF2B5EF4-FFF2-40B4-BE49-F238E27FC236}">
                <a16:creationId xmlns:a16="http://schemas.microsoft.com/office/drawing/2014/main" id="{87542C2A-E9AF-4183-8E65-A0F96DBDF798}"/>
              </a:ext>
            </a:extLst>
          </p:cNvPr>
          <p:cNvPicPr>
            <a:picLocks noChangeAspect="1"/>
          </p:cNvPicPr>
          <p:nvPr/>
        </p:nvPicPr>
        <p:blipFill>
          <a:blip r:embed="rId2"/>
          <a:stretch>
            <a:fillRect/>
          </a:stretch>
        </p:blipFill>
        <p:spPr>
          <a:xfrm>
            <a:off x="2868709" y="2052584"/>
            <a:ext cx="3623769" cy="2011947"/>
          </a:xfrm>
          <a:prstGeom prst="rect">
            <a:avLst/>
          </a:prstGeom>
        </p:spPr>
      </p:pic>
      <p:pic>
        <p:nvPicPr>
          <p:cNvPr id="7" name="Picture 6">
            <a:extLst>
              <a:ext uri="{FF2B5EF4-FFF2-40B4-BE49-F238E27FC236}">
                <a16:creationId xmlns:a16="http://schemas.microsoft.com/office/drawing/2014/main" id="{9985C7B7-E3AE-45C1-84ED-0AE16A385393}"/>
              </a:ext>
            </a:extLst>
          </p:cNvPr>
          <p:cNvPicPr>
            <a:picLocks noChangeAspect="1"/>
          </p:cNvPicPr>
          <p:nvPr/>
        </p:nvPicPr>
        <p:blipFill>
          <a:blip r:embed="rId3"/>
          <a:stretch>
            <a:fillRect/>
          </a:stretch>
        </p:blipFill>
        <p:spPr>
          <a:xfrm>
            <a:off x="9498005" y="3453589"/>
            <a:ext cx="2521514" cy="3119839"/>
          </a:xfrm>
          <a:prstGeom prst="rect">
            <a:avLst/>
          </a:prstGeom>
        </p:spPr>
      </p:pic>
      <p:pic>
        <p:nvPicPr>
          <p:cNvPr id="9" name="Picture 8">
            <a:extLst>
              <a:ext uri="{FF2B5EF4-FFF2-40B4-BE49-F238E27FC236}">
                <a16:creationId xmlns:a16="http://schemas.microsoft.com/office/drawing/2014/main" id="{DB5EDD5C-8D42-4940-A417-F9424BFFB8A4}"/>
              </a:ext>
            </a:extLst>
          </p:cNvPr>
          <p:cNvPicPr>
            <a:picLocks noChangeAspect="1"/>
          </p:cNvPicPr>
          <p:nvPr/>
        </p:nvPicPr>
        <p:blipFill>
          <a:blip r:embed="rId4"/>
          <a:stretch>
            <a:fillRect/>
          </a:stretch>
        </p:blipFill>
        <p:spPr>
          <a:xfrm>
            <a:off x="6829580" y="2056774"/>
            <a:ext cx="2668427" cy="2011947"/>
          </a:xfrm>
          <a:prstGeom prst="rect">
            <a:avLst/>
          </a:prstGeom>
        </p:spPr>
      </p:pic>
      <p:pic>
        <p:nvPicPr>
          <p:cNvPr id="12" name="Picture 11">
            <a:extLst>
              <a:ext uri="{FF2B5EF4-FFF2-40B4-BE49-F238E27FC236}">
                <a16:creationId xmlns:a16="http://schemas.microsoft.com/office/drawing/2014/main" id="{E4CFE2C7-4AFB-411A-866D-77117481C1BD}"/>
              </a:ext>
            </a:extLst>
          </p:cNvPr>
          <p:cNvPicPr>
            <a:picLocks noChangeAspect="1"/>
          </p:cNvPicPr>
          <p:nvPr/>
        </p:nvPicPr>
        <p:blipFill>
          <a:blip r:embed="rId5"/>
          <a:stretch>
            <a:fillRect/>
          </a:stretch>
        </p:blipFill>
        <p:spPr>
          <a:xfrm>
            <a:off x="6096000" y="4340618"/>
            <a:ext cx="2111651" cy="2232810"/>
          </a:xfrm>
          <a:prstGeom prst="rect">
            <a:avLst/>
          </a:prstGeom>
        </p:spPr>
      </p:pic>
      <p:sp>
        <p:nvSpPr>
          <p:cNvPr id="13" name="TextBox 12">
            <a:extLst>
              <a:ext uri="{FF2B5EF4-FFF2-40B4-BE49-F238E27FC236}">
                <a16:creationId xmlns:a16="http://schemas.microsoft.com/office/drawing/2014/main" id="{FD221BBF-D5A5-4AD5-942F-04B895D48FE7}"/>
              </a:ext>
            </a:extLst>
          </p:cNvPr>
          <p:cNvSpPr txBox="1"/>
          <p:nvPr/>
        </p:nvSpPr>
        <p:spPr>
          <a:xfrm>
            <a:off x="3624767" y="4064075"/>
            <a:ext cx="2111651" cy="276999"/>
          </a:xfrm>
          <a:prstGeom prst="rect">
            <a:avLst/>
          </a:prstGeom>
          <a:noFill/>
        </p:spPr>
        <p:txBody>
          <a:bodyPr wrap="square" rtlCol="0">
            <a:spAutoFit/>
          </a:bodyPr>
          <a:lstStyle/>
          <a:p>
            <a:pPr algn="ctr"/>
            <a:r>
              <a:rPr lang="ro-RO" sz="1200" dirty="0">
                <a:latin typeface="Times New Roman" panose="02020603050405020304" pitchFamily="18" charset="0"/>
                <a:cs typeface="Times New Roman" panose="02020603050405020304" pitchFamily="18" charset="0"/>
              </a:rPr>
              <a:t>Stol de păsări, bancuri de pești</a:t>
            </a:r>
            <a:endParaRPr lang="en-US" sz="1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187340A4-C2D9-46F5-95B2-BD61B51E20DA}"/>
              </a:ext>
            </a:extLst>
          </p:cNvPr>
          <p:cNvSpPr txBox="1"/>
          <p:nvPr/>
        </p:nvSpPr>
        <p:spPr>
          <a:xfrm>
            <a:off x="6223284" y="6577121"/>
            <a:ext cx="1857081" cy="276999"/>
          </a:xfrm>
          <a:prstGeom prst="rect">
            <a:avLst/>
          </a:prstGeom>
          <a:noFill/>
        </p:spPr>
        <p:txBody>
          <a:bodyPr wrap="square" rtlCol="0">
            <a:spAutoFit/>
          </a:bodyPr>
          <a:lstStyle/>
          <a:p>
            <a:pPr algn="ctr"/>
            <a:r>
              <a:rPr lang="ro-RO" sz="1200" dirty="0">
                <a:latin typeface="Times New Roman" panose="02020603050405020304" pitchFamily="18" charset="0"/>
                <a:cs typeface="Times New Roman" panose="02020603050405020304" pitchFamily="18" charset="0"/>
              </a:rPr>
              <a:t>World Wide Web</a:t>
            </a:r>
            <a:endParaRPr lang="en-US" sz="1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3544A01-5F86-4DAD-AD34-D3E9D3D06B19}"/>
              </a:ext>
            </a:extLst>
          </p:cNvPr>
          <p:cNvSpPr txBox="1"/>
          <p:nvPr/>
        </p:nvSpPr>
        <p:spPr>
          <a:xfrm>
            <a:off x="7235252" y="4064075"/>
            <a:ext cx="1857081" cy="276999"/>
          </a:xfrm>
          <a:prstGeom prst="rect">
            <a:avLst/>
          </a:prstGeom>
          <a:noFill/>
        </p:spPr>
        <p:txBody>
          <a:bodyPr wrap="square" rtlCol="0">
            <a:spAutoFit/>
          </a:bodyPr>
          <a:lstStyle/>
          <a:p>
            <a:pPr algn="ctr"/>
            <a:r>
              <a:rPr lang="ro-RO" sz="1200" dirty="0">
                <a:latin typeface="Times New Roman" panose="02020603050405020304" pitchFamily="18" charset="0"/>
                <a:cs typeface="Times New Roman" panose="02020603050405020304" pitchFamily="18" charset="0"/>
              </a:rPr>
              <a:t>Piața bursieră</a:t>
            </a:r>
            <a:endParaRPr lang="en-US" sz="12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33DDBF04-9D03-4E7D-9203-8C02F827A9EC}"/>
              </a:ext>
            </a:extLst>
          </p:cNvPr>
          <p:cNvSpPr txBox="1"/>
          <p:nvPr/>
        </p:nvSpPr>
        <p:spPr>
          <a:xfrm>
            <a:off x="9619086" y="6573428"/>
            <a:ext cx="2279351" cy="276999"/>
          </a:xfrm>
          <a:prstGeom prst="rect">
            <a:avLst/>
          </a:prstGeom>
          <a:noFill/>
        </p:spPr>
        <p:txBody>
          <a:bodyPr wrap="square" rtlCol="0">
            <a:spAutoFit/>
          </a:bodyPr>
          <a:lstStyle/>
          <a:p>
            <a:pPr algn="ctr"/>
            <a:r>
              <a:rPr lang="ro-RO" sz="1200" dirty="0">
                <a:latin typeface="Times New Roman" panose="02020603050405020304" pitchFamily="18" charset="0"/>
                <a:cs typeface="Times New Roman" panose="02020603050405020304" pitchFamily="18" charset="0"/>
              </a:rPr>
              <a:t>Movila </a:t>
            </a:r>
            <a:r>
              <a:rPr lang="en-US" sz="1200" dirty="0">
                <a:latin typeface="Times New Roman" panose="02020603050405020304" pitchFamily="18" charset="0"/>
                <a:cs typeface="Times New Roman" panose="02020603050405020304" pitchFamily="18" charset="0"/>
              </a:rPr>
              <a:t>“Catedralei” de termite</a:t>
            </a:r>
          </a:p>
        </p:txBody>
      </p:sp>
    </p:spTree>
    <p:extLst>
      <p:ext uri="{BB962C8B-B14F-4D97-AF65-F5344CB8AC3E}">
        <p14:creationId xmlns:p14="http://schemas.microsoft.com/office/powerpoint/2010/main" val="1570654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1847201" y="213358"/>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B8840C5-1FF4-4353-8A6D-5008EC926DF9}"/>
              </a:ext>
            </a:extLst>
          </p:cNvPr>
          <p:cNvSpPr txBox="1"/>
          <p:nvPr/>
        </p:nvSpPr>
        <p:spPr>
          <a:xfrm>
            <a:off x="2825317" y="1291608"/>
            <a:ext cx="8351668" cy="4524315"/>
          </a:xfrm>
          <a:prstGeom prst="rect">
            <a:avLst/>
          </a:prstGeom>
          <a:noFill/>
        </p:spPr>
        <p:txBody>
          <a:bodyPr wrap="square">
            <a:spAutoFit/>
          </a:bodyPr>
          <a:lstStyle/>
          <a:p>
            <a:pPr algn="just"/>
            <a:r>
              <a:rPr lang="ro-RO" altLang="en-US" sz="1800" dirty="0">
                <a:latin typeface="Palatino Linotype" panose="02040502050505030304" pitchFamily="18" charset="0"/>
              </a:rPr>
              <a:t>Sistemele adaptive complexe se găsesc peste tot în jurul nostru, iar științele complexități confirmă faptul că marea majoritate a sistemelor reale sunt complexe. Ecosistemele naturale, sistemul atmosferic, traficul rutier, organizațiile sociale, grupurile terorise, piețele ș.a. sunt sisteme adaptive complexe.</a:t>
            </a:r>
          </a:p>
          <a:p>
            <a:pPr algn="just"/>
            <a:r>
              <a:rPr lang="ro-RO" altLang="en-US" sz="1800" dirty="0">
                <a:latin typeface="Palatino Linotype" panose="02040502050505030304" pitchFamily="18" charset="0"/>
              </a:rPr>
              <a:t>Economia, privită ca sistem adaptiv complex, are o structură formată dintr-o multitudine de sisteme cibernetice distincte, mergând de la întreprindere și până la sistemul economiei globale. </a:t>
            </a:r>
          </a:p>
          <a:p>
            <a:pPr algn="just"/>
            <a:endParaRPr lang="ro-RO" altLang="en-US" sz="1800" dirty="0">
              <a:latin typeface="Palatino Linotype" panose="02040502050505030304" pitchFamily="18" charset="0"/>
            </a:endParaRPr>
          </a:p>
          <a:p>
            <a:pPr algn="just"/>
            <a:r>
              <a:rPr lang="ro-RO" altLang="en-US" sz="1800" u="sng" dirty="0">
                <a:latin typeface="Palatino Linotype" panose="02040502050505030304" pitchFamily="18" charset="0"/>
              </a:rPr>
              <a:t>Clasificarea sistemelor adaptive complexe din economie:</a:t>
            </a:r>
          </a:p>
          <a:p>
            <a:pPr algn="just"/>
            <a:endParaRPr lang="ro-RO" altLang="en-US" sz="1800" u="sng" dirty="0">
              <a:latin typeface="Palatino Linotype" panose="02040502050505030304" pitchFamily="18" charset="0"/>
            </a:endParaRPr>
          </a:p>
          <a:p>
            <a:pPr marL="342900" indent="-342900" algn="just">
              <a:buAutoNum type="arabicPeriod"/>
            </a:pPr>
            <a:r>
              <a:rPr lang="ro-RO" altLang="en-US" sz="1800" b="1" dirty="0">
                <a:solidFill>
                  <a:srgbClr val="C00000"/>
                </a:solidFill>
                <a:latin typeface="Palatino Linotype" panose="02040502050505030304" pitchFamily="18" charset="0"/>
              </a:rPr>
              <a:t>Întreprinderea</a:t>
            </a:r>
          </a:p>
          <a:p>
            <a:pPr marL="342900" indent="-342900" algn="just">
              <a:buAutoNum type="arabicPeriod"/>
            </a:pPr>
            <a:r>
              <a:rPr lang="ro-RO" altLang="en-US" sz="1800" b="1" dirty="0">
                <a:solidFill>
                  <a:srgbClr val="C00000"/>
                </a:solidFill>
                <a:latin typeface="Palatino Linotype" panose="02040502050505030304" pitchFamily="18" charset="0"/>
              </a:rPr>
              <a:t>Banca Comercială</a:t>
            </a:r>
          </a:p>
          <a:p>
            <a:pPr marL="342900" indent="-342900" algn="just">
              <a:buAutoNum type="arabicPeriod"/>
            </a:pPr>
            <a:r>
              <a:rPr lang="ro-RO" altLang="en-US" sz="1800" b="1" dirty="0">
                <a:solidFill>
                  <a:srgbClr val="C00000"/>
                </a:solidFill>
                <a:latin typeface="Palatino Linotype" panose="02040502050505030304" pitchFamily="18" charset="0"/>
              </a:rPr>
              <a:t>Piața financiară</a:t>
            </a:r>
          </a:p>
          <a:p>
            <a:pPr marL="342900" indent="-342900" algn="just">
              <a:buAutoNum type="arabicPeriod"/>
            </a:pPr>
            <a:r>
              <a:rPr lang="ro-RO" altLang="en-US" sz="1800" b="1" dirty="0">
                <a:solidFill>
                  <a:srgbClr val="C00000"/>
                </a:solidFill>
                <a:latin typeface="Palatino Linotype" panose="02040502050505030304" pitchFamily="18" charset="0"/>
              </a:rPr>
              <a:t>Economia națională</a:t>
            </a:r>
          </a:p>
          <a:p>
            <a:pPr marL="342900" indent="-342900" algn="just">
              <a:buAutoNum type="arabicPeriod"/>
            </a:pPr>
            <a:r>
              <a:rPr lang="ro-RO" altLang="en-US" sz="1800" b="1" dirty="0">
                <a:solidFill>
                  <a:srgbClr val="C00000"/>
                </a:solidFill>
                <a:latin typeface="Palatino Linotype" panose="02040502050505030304" pitchFamily="18" charset="0"/>
              </a:rPr>
              <a:t>Economia globală</a:t>
            </a:r>
          </a:p>
        </p:txBody>
      </p:sp>
    </p:spTree>
    <p:extLst>
      <p:ext uri="{BB962C8B-B14F-4D97-AF65-F5344CB8AC3E}">
        <p14:creationId xmlns:p14="http://schemas.microsoft.com/office/powerpoint/2010/main" val="1689083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B457-52B1-434C-AECA-83C54AC610D5}"/>
              </a:ext>
            </a:extLst>
          </p:cNvPr>
          <p:cNvSpPr>
            <a:spLocks noGrp="1"/>
          </p:cNvSpPr>
          <p:nvPr>
            <p:ph type="title"/>
          </p:nvPr>
        </p:nvSpPr>
        <p:spPr>
          <a:xfrm>
            <a:off x="3072319" y="56452"/>
            <a:ext cx="8911687" cy="1280890"/>
          </a:xfrm>
        </p:spPr>
        <p:txBody>
          <a:bodyPr>
            <a:normAutofit/>
          </a:bodyPr>
          <a:lstStyle/>
          <a:p>
            <a:r>
              <a:rPr lang="en-US" dirty="0">
                <a:latin typeface="Times New Roman" panose="02020603050405020304" pitchFamily="18" charset="0"/>
                <a:cs typeface="Times New Roman" panose="02020603050405020304" pitchFamily="18" charset="0"/>
              </a:rPr>
              <a:t>Definirea Ciberneticii ca Știință</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2F8A61-AA39-4F8D-A206-F875F7F1E1FD}"/>
              </a:ext>
            </a:extLst>
          </p:cNvPr>
          <p:cNvSpPr>
            <a:spLocks noGrp="1"/>
          </p:cNvSpPr>
          <p:nvPr>
            <p:ph idx="1"/>
          </p:nvPr>
        </p:nvSpPr>
        <p:spPr>
          <a:xfrm>
            <a:off x="2944184" y="980726"/>
            <a:ext cx="9167955" cy="4896548"/>
          </a:xfrm>
        </p:spPr>
        <p:txBody>
          <a:bodyPr>
            <a:normAutofit/>
          </a:bodyPr>
          <a:lstStyle/>
          <a:p>
            <a:pPr marL="0" indent="0">
              <a:buNone/>
            </a:pPr>
            <a:r>
              <a:rPr lang="ro-RO" sz="1600" b="1" dirty="0">
                <a:solidFill>
                  <a:schemeClr val="accent3"/>
                </a:solidFill>
                <a:latin typeface="Palatino Linotype" panose="02040502050505030304" pitchFamily="18" charset="0"/>
              </a:rPr>
              <a:t>Ce este cibernetica?</a:t>
            </a:r>
            <a:endParaRPr lang="en-US" sz="1600" b="1" dirty="0">
              <a:solidFill>
                <a:schemeClr val="accent3"/>
              </a:solidFill>
              <a:latin typeface="Palatino Linotype" panose="02040502050505030304" pitchFamily="18" charset="0"/>
            </a:endParaRPr>
          </a:p>
          <a:p>
            <a:pPr marL="0" indent="0">
              <a:buNone/>
            </a:pPr>
            <a:endParaRPr lang="ro-RO" sz="1600" dirty="0">
              <a:latin typeface="Palatino Linotype" panose="02040502050505030304" pitchFamily="18" charset="0"/>
            </a:endParaRPr>
          </a:p>
          <a:p>
            <a:pPr algn="just">
              <a:buFont typeface="Wingdings" panose="05000000000000000000" pitchFamily="2" charset="2"/>
              <a:buChar char="Ø"/>
            </a:pPr>
            <a:r>
              <a:rPr lang="en-US" sz="1600" dirty="0">
                <a:latin typeface="Palatino Linotype" panose="02040502050505030304" pitchFamily="18" charset="0"/>
              </a:rPr>
              <a:t>În evoluţia sa ca ştiinţă, cibernetica a suferit transformări care au</a:t>
            </a:r>
            <a:r>
              <a:rPr lang="ro-RO" sz="1600" dirty="0">
                <a:latin typeface="Palatino Linotype" panose="02040502050505030304" pitchFamily="18" charset="0"/>
              </a:rPr>
              <a:t> </a:t>
            </a:r>
            <a:r>
              <a:rPr lang="en-US" sz="1600" dirty="0">
                <a:latin typeface="Palatino Linotype" panose="02040502050505030304" pitchFamily="18" charset="0"/>
              </a:rPr>
              <a:t>dus la necesitatea de a vorbi despre o </a:t>
            </a:r>
            <a:r>
              <a:rPr lang="en-US" sz="1600" i="1" dirty="0">
                <a:latin typeface="Palatino Linotype" panose="02040502050505030304" pitchFamily="18" charset="0"/>
              </a:rPr>
              <a:t>cibernetică de ordinul întâi</a:t>
            </a:r>
            <a:r>
              <a:rPr lang="en-US" sz="1600" dirty="0">
                <a:latin typeface="Palatino Linotype" panose="02040502050505030304" pitchFamily="18" charset="0"/>
              </a:rPr>
              <a:t>,</a:t>
            </a:r>
            <a:r>
              <a:rPr lang="ro-RO" sz="1600" dirty="0">
                <a:latin typeface="Palatino Linotype" panose="02040502050505030304" pitchFamily="18" charset="0"/>
              </a:rPr>
              <a:t> </a:t>
            </a:r>
            <a:r>
              <a:rPr lang="en-US" sz="1600" dirty="0">
                <a:latin typeface="Palatino Linotype" panose="02040502050505030304" pitchFamily="18" charset="0"/>
              </a:rPr>
              <a:t>apoi despre </a:t>
            </a:r>
            <a:r>
              <a:rPr lang="en-US" sz="1600" i="1" dirty="0">
                <a:latin typeface="Palatino Linotype" panose="02040502050505030304" pitchFamily="18" charset="0"/>
              </a:rPr>
              <a:t>cibernetica de ordinul doi </a:t>
            </a:r>
            <a:r>
              <a:rPr lang="en-US" sz="1600" dirty="0">
                <a:latin typeface="Palatino Linotype" panose="02040502050505030304" pitchFamily="18" charset="0"/>
              </a:rPr>
              <a:t>şi, după anul 2000, despre</a:t>
            </a:r>
            <a:r>
              <a:rPr lang="ro-RO" sz="1600" dirty="0">
                <a:latin typeface="Palatino Linotype" panose="02040502050505030304" pitchFamily="18" charset="0"/>
              </a:rPr>
              <a:t> </a:t>
            </a:r>
            <a:r>
              <a:rPr lang="en-US" sz="1600" i="1" dirty="0">
                <a:latin typeface="Palatino Linotype" panose="02040502050505030304" pitchFamily="18" charset="0"/>
              </a:rPr>
              <a:t>cibernetica de ordinul trei</a:t>
            </a:r>
            <a:r>
              <a:rPr lang="en-US" sz="1600" dirty="0">
                <a:latin typeface="Palatino Linotype" panose="02040502050505030304" pitchFamily="18" charset="0"/>
              </a:rPr>
              <a:t>. </a:t>
            </a:r>
            <a:endParaRPr lang="ro-RO" sz="1600" dirty="0">
              <a:latin typeface="Palatino Linotype" panose="02040502050505030304" pitchFamily="18" charset="0"/>
            </a:endParaRPr>
          </a:p>
          <a:p>
            <a:pPr algn="just">
              <a:buFont typeface="Wingdings" panose="05000000000000000000" pitchFamily="2" charset="2"/>
              <a:buChar char="Ø"/>
            </a:pPr>
            <a:r>
              <a:rPr lang="ro-RO" sz="1600" dirty="0">
                <a:solidFill>
                  <a:schemeClr val="accent3"/>
                </a:solidFill>
                <a:latin typeface="Palatino Linotype" panose="02040502050505030304" pitchFamily="18" charset="0"/>
              </a:rPr>
              <a:t>Cibernetica de ordinul întâi </a:t>
            </a:r>
            <a:r>
              <a:rPr lang="ro-RO" sz="1600" dirty="0">
                <a:latin typeface="Palatino Linotype" panose="02040502050505030304" pitchFamily="18" charset="0"/>
              </a:rPr>
              <a:t>se ocupă de analiza proceselor de tip cauză-efect circulare (care poate implica sau nu pe observator) (control, feedback negativ) – se bazează pe lucrările lui Ștefan Odobleja și Norbert Wiener.</a:t>
            </a:r>
          </a:p>
          <a:p>
            <a:pPr algn="just">
              <a:buFont typeface="Wingdings" panose="05000000000000000000" pitchFamily="2" charset="2"/>
              <a:buChar char="Ø"/>
            </a:pPr>
            <a:r>
              <a:rPr lang="ro-RO" sz="1600" dirty="0">
                <a:solidFill>
                  <a:schemeClr val="accent3"/>
                </a:solidFill>
                <a:latin typeface="Palatino Linotype" panose="02040502050505030304" pitchFamily="18" charset="0"/>
              </a:rPr>
              <a:t>Cibernetica de ordinul doi </a:t>
            </a:r>
            <a:r>
              <a:rPr lang="ro-RO" sz="1600" dirty="0">
                <a:latin typeface="Palatino Linotype" panose="02040502050505030304" pitchFamily="18" charset="0"/>
              </a:rPr>
              <a:t>studiază modul în care observatorii construiesc modele ale sistemelor cibernetice.</a:t>
            </a:r>
          </a:p>
          <a:p>
            <a:pPr algn="just">
              <a:buFont typeface="Wingdings" panose="05000000000000000000" pitchFamily="2" charset="2"/>
              <a:buChar char="Ø"/>
            </a:pPr>
            <a:r>
              <a:rPr lang="ro-RO" sz="1600" dirty="0">
                <a:solidFill>
                  <a:schemeClr val="accent3"/>
                </a:solidFill>
                <a:latin typeface="Palatino Linotype" panose="02040502050505030304" pitchFamily="18" charset="0"/>
              </a:rPr>
              <a:t>Cibernetica de ordinul trei </a:t>
            </a:r>
            <a:r>
              <a:rPr lang="ro-RO" sz="1600" dirty="0">
                <a:latin typeface="Palatino Linotype" panose="02040502050505030304" pitchFamily="18" charset="0"/>
              </a:rPr>
              <a:t>este văzută ca relația existentă între observatori în cadrul unei rețele.</a:t>
            </a:r>
          </a:p>
          <a:p>
            <a:pPr algn="just">
              <a:buFont typeface="Wingdings" panose="05000000000000000000" pitchFamily="2" charset="2"/>
              <a:buChar char="Ø"/>
            </a:pPr>
            <a:r>
              <a:rPr lang="en-US" sz="1600" i="1" u="sng" dirty="0">
                <a:latin typeface="Palatino Linotype" panose="02040502050505030304" pitchFamily="18" charset="0"/>
              </a:rPr>
              <a:t>Cibernetica este ştiinţa</a:t>
            </a:r>
            <a:r>
              <a:rPr lang="ro-RO" sz="1600" i="1" u="sng" dirty="0">
                <a:latin typeface="Palatino Linotype" panose="02040502050505030304" pitchFamily="18" charset="0"/>
              </a:rPr>
              <a:t> comunicării și controlului</a:t>
            </a:r>
            <a:r>
              <a:rPr lang="en-US" sz="1600" i="1" u="sng" dirty="0">
                <a:latin typeface="Palatino Linotype" panose="02040502050505030304" pitchFamily="18" charset="0"/>
              </a:rPr>
              <a:t> care studiază adaptarea</a:t>
            </a:r>
            <a:r>
              <a:rPr lang="ro-RO" sz="1600" i="1" u="sng" dirty="0">
                <a:latin typeface="Palatino Linotype" panose="02040502050505030304" pitchFamily="18" charset="0"/>
              </a:rPr>
              <a:t> comportamentului</a:t>
            </a:r>
            <a:r>
              <a:rPr lang="en-US" sz="1600" i="1" u="sng" dirty="0">
                <a:latin typeface="Palatino Linotype" panose="02040502050505030304" pitchFamily="18" charset="0"/>
              </a:rPr>
              <a:t> sistemelor complexe la medii (</a:t>
            </a:r>
            <a:r>
              <a:rPr lang="ro-RO" sz="1600" i="1" u="sng" dirty="0">
                <a:latin typeface="Palatino Linotype" panose="02040502050505030304" pitchFamily="18" charset="0"/>
              </a:rPr>
              <a:t>economice</a:t>
            </a:r>
            <a:r>
              <a:rPr lang="en-US" sz="1600" i="1" u="sng" dirty="0">
                <a:latin typeface="Palatino Linotype" panose="02040502050505030304" pitchFamily="18" charset="0"/>
              </a:rPr>
              <a:t>) complexe</a:t>
            </a:r>
            <a:r>
              <a:rPr lang="ro-RO" sz="1600" i="1" u="sng" dirty="0">
                <a:latin typeface="Palatino Linotype" panose="02040502050505030304" pitchFamily="18" charset="0"/>
              </a:rPr>
              <a:t> și dinamice.  Obiectul de studiu al ciberneticii actuale reprezintă</a:t>
            </a:r>
            <a:r>
              <a:rPr lang="ro-RO" sz="1600" u="sng" dirty="0">
                <a:latin typeface="Palatino Linotype" panose="02040502050505030304" pitchFamily="18" charset="0"/>
              </a:rPr>
              <a:t> </a:t>
            </a:r>
            <a:r>
              <a:rPr lang="ro-RO" sz="1600" i="1" u="sng" dirty="0">
                <a:solidFill>
                  <a:srgbClr val="FF0000"/>
                </a:solidFill>
                <a:latin typeface="Palatino Linotype" panose="02040502050505030304" pitchFamily="18" charset="0"/>
              </a:rPr>
              <a:t>sistemul adaptiv complex.</a:t>
            </a:r>
            <a:endParaRPr lang="en-US" sz="1600" i="1" u="sng" dirty="0">
              <a:solidFill>
                <a:srgbClr val="FF0000"/>
              </a:solidFill>
              <a:latin typeface="Palatino Linotype" panose="02040502050505030304" pitchFamily="18" charset="0"/>
            </a:endParaRPr>
          </a:p>
        </p:txBody>
      </p:sp>
    </p:spTree>
    <p:extLst>
      <p:ext uri="{BB962C8B-B14F-4D97-AF65-F5344CB8AC3E}">
        <p14:creationId xmlns:p14="http://schemas.microsoft.com/office/powerpoint/2010/main" val="555308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370983" y="156467"/>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6256A91-47C2-4ED0-927D-3C7F5F75B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22682"/>
            <a:ext cx="5114925" cy="5057775"/>
          </a:xfrm>
          <a:prstGeom prst="rect">
            <a:avLst/>
          </a:prstGeom>
        </p:spPr>
      </p:pic>
      <p:sp>
        <p:nvSpPr>
          <p:cNvPr id="10" name="TextBox 9">
            <a:extLst>
              <a:ext uri="{FF2B5EF4-FFF2-40B4-BE49-F238E27FC236}">
                <a16:creationId xmlns:a16="http://schemas.microsoft.com/office/drawing/2014/main" id="{CD375D62-6106-4D1B-8553-26D76AADB88F}"/>
              </a:ext>
            </a:extLst>
          </p:cNvPr>
          <p:cNvSpPr txBox="1"/>
          <p:nvPr/>
        </p:nvSpPr>
        <p:spPr>
          <a:xfrm>
            <a:off x="2003898" y="2576296"/>
            <a:ext cx="2433680" cy="338554"/>
          </a:xfrm>
          <a:prstGeom prst="rect">
            <a:avLst/>
          </a:prstGeom>
          <a:noFill/>
        </p:spPr>
        <p:txBody>
          <a:bodyPr wrap="none" rtlCol="0">
            <a:spAutoFit/>
          </a:bodyPr>
          <a:lstStyle/>
          <a:p>
            <a:r>
              <a:rPr lang="ro-RO" sz="1600" dirty="0">
                <a:latin typeface="Times New Roman" panose="02020603050405020304" pitchFamily="18" charset="0"/>
                <a:cs typeface="Times New Roman" panose="02020603050405020304" pitchFamily="18" charset="0"/>
              </a:rPr>
              <a:t>Ce este un sistem? (ADSE)</a:t>
            </a:r>
            <a:endParaRPr lang="en-US" sz="16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7EDEDD7-D5DD-4658-9C21-F17FC497979C}"/>
              </a:ext>
            </a:extLst>
          </p:cNvPr>
          <p:cNvSpPr txBox="1"/>
          <p:nvPr/>
        </p:nvSpPr>
        <p:spPr>
          <a:xfrm>
            <a:off x="2226705" y="3500821"/>
            <a:ext cx="2871299" cy="338554"/>
          </a:xfrm>
          <a:prstGeom prst="rect">
            <a:avLst/>
          </a:prstGeom>
          <a:noFill/>
        </p:spPr>
        <p:txBody>
          <a:bodyPr wrap="none" rtlCol="0">
            <a:spAutoFit/>
          </a:bodyPr>
          <a:lstStyle/>
          <a:p>
            <a:r>
              <a:rPr lang="ro-RO" sz="1600" dirty="0">
                <a:latin typeface="Times New Roman" panose="02020603050405020304" pitchFamily="18" charset="0"/>
                <a:cs typeface="Times New Roman" panose="02020603050405020304" pitchFamily="18" charset="0"/>
              </a:rPr>
              <a:t>Ce reprezintă un sistem adaptiv?</a:t>
            </a:r>
            <a:endParaRPr lang="en-US" sz="16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D438A21-34FA-4022-B8BB-890B9C634A21}"/>
              </a:ext>
            </a:extLst>
          </p:cNvPr>
          <p:cNvSpPr txBox="1"/>
          <p:nvPr/>
        </p:nvSpPr>
        <p:spPr>
          <a:xfrm>
            <a:off x="1695436" y="4529978"/>
            <a:ext cx="4400564" cy="338554"/>
          </a:xfrm>
          <a:prstGeom prst="rect">
            <a:avLst/>
          </a:prstGeom>
          <a:noFill/>
        </p:spPr>
        <p:txBody>
          <a:bodyPr wrap="none" rtlCol="0">
            <a:spAutoFit/>
          </a:bodyPr>
          <a:lstStyle/>
          <a:p>
            <a:r>
              <a:rPr lang="ro-RO" sz="1600" dirty="0">
                <a:latin typeface="Times New Roman" panose="02020603050405020304" pitchFamily="18" charset="0"/>
                <a:cs typeface="Times New Roman" panose="02020603050405020304" pitchFamily="18" charset="0"/>
              </a:rPr>
              <a:t>Prin ce se caracterizează complexitatea sistemelor?</a:t>
            </a:r>
            <a:endParaRPr lang="en-US" sz="1600" dirty="0">
              <a:latin typeface="Times New Roman" panose="02020603050405020304" pitchFamily="18" charset="0"/>
              <a:cs typeface="Times New Roman" panose="02020603050405020304" pitchFamily="18" charset="0"/>
            </a:endParaRPr>
          </a:p>
        </p:txBody>
      </p:sp>
      <p:pic>
        <p:nvPicPr>
          <p:cNvPr id="2050" name="Picture 2" descr="Can You Remember A Things That Happened? - Home Improvement - Ny-Ålesund,  Svalbard | Facebook - 5 Photos">
            <a:extLst>
              <a:ext uri="{FF2B5EF4-FFF2-40B4-BE49-F238E27FC236}">
                <a16:creationId xmlns:a16="http://schemas.microsoft.com/office/drawing/2014/main" id="{F01BD58F-1AD5-4A92-896F-EE8CF2C57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677" y="1620447"/>
            <a:ext cx="870524" cy="8705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emnul Intrebarii Rol">
            <a:extLst>
              <a:ext uri="{FF2B5EF4-FFF2-40B4-BE49-F238E27FC236}">
                <a16:creationId xmlns:a16="http://schemas.microsoft.com/office/drawing/2014/main" id="{8468C55E-57FB-4CF7-839A-650AA5698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750" y="4914748"/>
            <a:ext cx="1945702" cy="107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43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370339" y="166878"/>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3798863" y="1484105"/>
            <a:ext cx="2585964" cy="338554"/>
          </a:xfrm>
          <a:prstGeom prst="rect">
            <a:avLst/>
          </a:prstGeom>
          <a:noFill/>
        </p:spPr>
        <p:txBody>
          <a:bodyPr wrap="none" rtlCol="0">
            <a:spAutoFit/>
          </a:bodyPr>
          <a:lstStyle/>
          <a:p>
            <a:r>
              <a:rPr lang="ro-RO" sz="1600" dirty="0">
                <a:latin typeface="Palatino Linotype" panose="02040502050505030304" pitchFamily="18" charset="0"/>
                <a:cs typeface="Times New Roman" panose="02020603050405020304" pitchFamily="18" charset="0"/>
              </a:rPr>
              <a:t>Ce este un sistem? (ADSE)</a:t>
            </a:r>
            <a:endParaRPr lang="en-US" sz="1600" dirty="0">
              <a:latin typeface="Palatino Linotype" panose="02040502050505030304" pitchFamily="18" charset="0"/>
              <a:cs typeface="Times New Roman" panose="02020603050405020304" pitchFamily="18" charset="0"/>
            </a:endParaRPr>
          </a:p>
        </p:txBody>
      </p:sp>
      <p:pic>
        <p:nvPicPr>
          <p:cNvPr id="2050" name="Picture 2" descr="Can You Remember A Things That Happened? - Home Improvement - Ny-Ålesund,  Svalbard | Facebook - 5 Photos">
            <a:extLst>
              <a:ext uri="{FF2B5EF4-FFF2-40B4-BE49-F238E27FC236}">
                <a16:creationId xmlns:a16="http://schemas.microsoft.com/office/drawing/2014/main" id="{F01BD58F-1AD5-4A92-896F-EE8CF2C57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0632" y="1218120"/>
            <a:ext cx="870524" cy="8705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ADEEC09-5AE2-42E8-B9B2-0732B3CE7ED3}"/>
              </a:ext>
            </a:extLst>
          </p:cNvPr>
          <p:cNvSpPr txBox="1"/>
          <p:nvPr/>
        </p:nvSpPr>
        <p:spPr>
          <a:xfrm>
            <a:off x="2066826" y="2249105"/>
            <a:ext cx="9518715" cy="830997"/>
          </a:xfrm>
          <a:prstGeom prst="rect">
            <a:avLst/>
          </a:prstGeom>
          <a:noFill/>
        </p:spPr>
        <p:txBody>
          <a:bodyPr wrap="square">
            <a:spAutoFit/>
          </a:bodyPr>
          <a:lstStyle/>
          <a:p>
            <a:pPr algn="just"/>
            <a:r>
              <a:rPr lang="ro-RO" sz="1600" dirty="0">
                <a:latin typeface="Palatino Linotype" panose="02040502050505030304" pitchFamily="18" charset="0"/>
              </a:rPr>
              <a:t>Un sistem reprezintă un ansamblu de elemente ce interacţionează atât între ele, cât şi cu mediul înconjurător din care face parte sistemul, cu respectarea unor reguli, legi şi principii, în vederea realizării unui sens, obiectiv, scop. </a:t>
            </a:r>
            <a:endParaRPr lang="en-US" sz="1600" dirty="0"/>
          </a:p>
        </p:txBody>
      </p:sp>
      <p:pic>
        <p:nvPicPr>
          <p:cNvPr id="15" name="Picture 14">
            <a:extLst>
              <a:ext uri="{FF2B5EF4-FFF2-40B4-BE49-F238E27FC236}">
                <a16:creationId xmlns:a16="http://schemas.microsoft.com/office/drawing/2014/main" id="{E14705D6-A68C-43F9-8F31-8C2FE81B1EF5}"/>
              </a:ext>
            </a:extLst>
          </p:cNvPr>
          <p:cNvPicPr>
            <a:picLocks noChangeAspect="1"/>
          </p:cNvPicPr>
          <p:nvPr/>
        </p:nvPicPr>
        <p:blipFill>
          <a:blip r:embed="rId3"/>
          <a:stretch>
            <a:fillRect/>
          </a:stretch>
        </p:blipFill>
        <p:spPr>
          <a:xfrm>
            <a:off x="6577890" y="4942499"/>
            <a:ext cx="5007651" cy="1325877"/>
          </a:xfrm>
          <a:prstGeom prst="rect">
            <a:avLst/>
          </a:prstGeom>
        </p:spPr>
      </p:pic>
      <p:sp>
        <p:nvSpPr>
          <p:cNvPr id="4" name="TextBox 3">
            <a:extLst>
              <a:ext uri="{FF2B5EF4-FFF2-40B4-BE49-F238E27FC236}">
                <a16:creationId xmlns:a16="http://schemas.microsoft.com/office/drawing/2014/main" id="{DD19E5E1-80A7-4C01-BDBD-E0562A57D4FD}"/>
              </a:ext>
            </a:extLst>
          </p:cNvPr>
          <p:cNvSpPr txBox="1"/>
          <p:nvPr/>
        </p:nvSpPr>
        <p:spPr>
          <a:xfrm>
            <a:off x="7788733" y="4463814"/>
            <a:ext cx="2544286" cy="338554"/>
          </a:xfrm>
          <a:prstGeom prst="rect">
            <a:avLst/>
          </a:prstGeom>
          <a:noFill/>
        </p:spPr>
        <p:txBody>
          <a:bodyPr wrap="none" rtlCol="0">
            <a:spAutoFit/>
          </a:bodyPr>
          <a:lstStyle/>
          <a:p>
            <a:r>
              <a:rPr lang="en-US" sz="1600" dirty="0">
                <a:latin typeface="Palatino Linotype" panose="02040502050505030304" pitchFamily="18" charset="0"/>
                <a:cs typeface="Times New Roman" panose="02020603050405020304" pitchFamily="18" charset="0"/>
              </a:rPr>
              <a:t>Dar un sistem cibernetic?</a:t>
            </a:r>
          </a:p>
        </p:txBody>
      </p:sp>
      <p:pic>
        <p:nvPicPr>
          <p:cNvPr id="5" name="Picture 2" descr="Can You Remember A Things That Happened? - Home Improvement - Ny-Ålesund,  Svalbard | Facebook - 5 Photos">
            <a:extLst>
              <a:ext uri="{FF2B5EF4-FFF2-40B4-BE49-F238E27FC236}">
                <a16:creationId xmlns:a16="http://schemas.microsoft.com/office/drawing/2014/main" id="{1D8BA4D6-F785-483D-922E-A9290DD39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5614" y="3409282"/>
            <a:ext cx="870524" cy="8705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108F52B-8D00-41B8-9404-298DB57433D6}"/>
              </a:ext>
            </a:extLst>
          </p:cNvPr>
          <p:cNvPicPr/>
          <p:nvPr/>
        </p:nvPicPr>
        <p:blipFill>
          <a:blip r:embed="rId4"/>
          <a:stretch>
            <a:fillRect/>
          </a:stretch>
        </p:blipFill>
        <p:spPr>
          <a:xfrm>
            <a:off x="2592925" y="3080102"/>
            <a:ext cx="4724400" cy="1607820"/>
          </a:xfrm>
          <a:prstGeom prst="rect">
            <a:avLst/>
          </a:prstGeom>
        </p:spPr>
      </p:pic>
    </p:spTree>
    <p:extLst>
      <p:ext uri="{BB962C8B-B14F-4D97-AF65-F5344CB8AC3E}">
        <p14:creationId xmlns:p14="http://schemas.microsoft.com/office/powerpoint/2010/main" val="3134757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148550" y="55739"/>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2925043" y="863298"/>
            <a:ext cx="2585964" cy="338554"/>
          </a:xfrm>
          <a:prstGeom prst="rect">
            <a:avLst/>
          </a:prstGeom>
          <a:noFill/>
        </p:spPr>
        <p:txBody>
          <a:bodyPr wrap="none" rtlCol="0">
            <a:spAutoFit/>
          </a:bodyPr>
          <a:lstStyle/>
          <a:p>
            <a:r>
              <a:rPr lang="ro-RO" sz="1600" dirty="0">
                <a:latin typeface="Palatino Linotype" panose="02040502050505030304" pitchFamily="18" charset="0"/>
                <a:cs typeface="Times New Roman" panose="02020603050405020304" pitchFamily="18" charset="0"/>
              </a:rPr>
              <a:t>Ce este un sistem? (ADSE)</a:t>
            </a:r>
            <a:endParaRPr lang="en-US" sz="1600" dirty="0">
              <a:latin typeface="Palatino Linotype" panose="02040502050505030304" pitchFamily="18" charset="0"/>
              <a:cs typeface="Times New Roman" panose="02020603050405020304" pitchFamily="18" charset="0"/>
            </a:endParaRPr>
          </a:p>
        </p:txBody>
      </p:sp>
      <p:pic>
        <p:nvPicPr>
          <p:cNvPr id="2050" name="Picture 2" descr="Can You Remember A Things That Happened? - Home Improvement - Ny-Ålesund,  Svalbard | Facebook - 5 Photos">
            <a:extLst>
              <a:ext uri="{FF2B5EF4-FFF2-40B4-BE49-F238E27FC236}">
                <a16:creationId xmlns:a16="http://schemas.microsoft.com/office/drawing/2014/main" id="{F01BD58F-1AD5-4A92-896F-EE8CF2C57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397" y="522116"/>
            <a:ext cx="870524" cy="870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19E5E1-80A7-4C01-BDBD-E0562A57D4FD}"/>
              </a:ext>
            </a:extLst>
          </p:cNvPr>
          <p:cNvSpPr txBox="1"/>
          <p:nvPr/>
        </p:nvSpPr>
        <p:spPr>
          <a:xfrm>
            <a:off x="7539365" y="4194902"/>
            <a:ext cx="2544286" cy="338554"/>
          </a:xfrm>
          <a:prstGeom prst="rect">
            <a:avLst/>
          </a:prstGeom>
          <a:noFill/>
        </p:spPr>
        <p:txBody>
          <a:bodyPr wrap="none" rtlCol="0">
            <a:spAutoFit/>
          </a:bodyPr>
          <a:lstStyle/>
          <a:p>
            <a:r>
              <a:rPr lang="en-US" sz="1600" dirty="0">
                <a:latin typeface="Palatino Linotype" panose="02040502050505030304" pitchFamily="18" charset="0"/>
                <a:cs typeface="Times New Roman" panose="02020603050405020304" pitchFamily="18" charset="0"/>
              </a:rPr>
              <a:t>Dar un sistem cibernetic?</a:t>
            </a:r>
          </a:p>
        </p:txBody>
      </p:sp>
      <p:pic>
        <p:nvPicPr>
          <p:cNvPr id="5" name="Picture 2" descr="Can You Remember A Things That Happened? - Home Improvement - Ny-Ålesund,  Svalbard | Facebook - 5 Photos">
            <a:extLst>
              <a:ext uri="{FF2B5EF4-FFF2-40B4-BE49-F238E27FC236}">
                <a16:creationId xmlns:a16="http://schemas.microsoft.com/office/drawing/2014/main" id="{1D8BA4D6-F785-483D-922E-A9290DD39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7897" y="3308283"/>
            <a:ext cx="870524" cy="8705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602B389-BE5F-4D5A-BA02-0B61669D838A}"/>
              </a:ext>
            </a:extLst>
          </p:cNvPr>
          <p:cNvSpPr txBox="1"/>
          <p:nvPr/>
        </p:nvSpPr>
        <p:spPr>
          <a:xfrm>
            <a:off x="2925043" y="1231601"/>
            <a:ext cx="6094428" cy="338554"/>
          </a:xfrm>
          <a:prstGeom prst="rect">
            <a:avLst/>
          </a:prstGeom>
          <a:noFill/>
        </p:spPr>
        <p:txBody>
          <a:bodyPr wrap="square">
            <a:spAutoFit/>
          </a:bodyPr>
          <a:lstStyle/>
          <a:p>
            <a:r>
              <a:rPr lang="en-US" sz="1600" b="0" i="0" dirty="0">
                <a:effectLst/>
                <a:latin typeface="Palatino Linotype" panose="02040502050505030304" pitchFamily="18" charset="0"/>
              </a:rPr>
              <a:t>“</a:t>
            </a:r>
            <a:r>
              <a:rPr lang="en-US" sz="1600" b="1" i="0" dirty="0">
                <a:effectLst/>
                <a:latin typeface="Palatino Linotype" panose="02040502050505030304" pitchFamily="18" charset="0"/>
              </a:rPr>
              <a:t>The whole is greater than the sum of the parts.</a:t>
            </a:r>
            <a:r>
              <a:rPr lang="en-US" sz="1600" b="0" i="0" dirty="0">
                <a:effectLst/>
                <a:latin typeface="Palatino Linotype" panose="02040502050505030304" pitchFamily="18" charset="0"/>
              </a:rPr>
              <a:t>” - Aristotle</a:t>
            </a:r>
            <a:endParaRPr lang="en-US" sz="1600" dirty="0">
              <a:latin typeface="Palatino Linotype" panose="02040502050505030304" pitchFamily="18" charset="0"/>
            </a:endParaRPr>
          </a:p>
        </p:txBody>
      </p:sp>
      <p:sp>
        <p:nvSpPr>
          <p:cNvPr id="7" name="TextBox 6">
            <a:extLst>
              <a:ext uri="{FF2B5EF4-FFF2-40B4-BE49-F238E27FC236}">
                <a16:creationId xmlns:a16="http://schemas.microsoft.com/office/drawing/2014/main" id="{273F4C45-8D95-4433-9461-7B50C251C21A}"/>
              </a:ext>
            </a:extLst>
          </p:cNvPr>
          <p:cNvSpPr txBox="1"/>
          <p:nvPr/>
        </p:nvSpPr>
        <p:spPr>
          <a:xfrm>
            <a:off x="2925043" y="2240622"/>
            <a:ext cx="7115402" cy="1323439"/>
          </a:xfrm>
          <a:prstGeom prst="rect">
            <a:avLst/>
          </a:prstGeom>
          <a:noFill/>
        </p:spPr>
        <p:txBody>
          <a:bodyPr wrap="square" rtlCol="0">
            <a:spAutoFit/>
          </a:bodyPr>
          <a:lstStyle/>
          <a:p>
            <a:r>
              <a:rPr lang="ro-RO" sz="1600" b="1" dirty="0">
                <a:latin typeface="Palatino Linotype" panose="02040502050505030304" pitchFamily="18" charset="0"/>
              </a:rPr>
              <a:t>1950</a:t>
            </a:r>
            <a:r>
              <a:rPr lang="ro-RO" sz="1600" dirty="0">
                <a:latin typeface="Palatino Linotype" panose="02040502050505030304" pitchFamily="18" charset="0"/>
              </a:rPr>
              <a:t> – </a:t>
            </a:r>
            <a:r>
              <a:rPr lang="ro-RO" sz="1600" u="sng" dirty="0">
                <a:latin typeface="Palatino Linotype" panose="02040502050505030304" pitchFamily="18" charset="0"/>
              </a:rPr>
              <a:t>Teoria Generală a Sistemelor:</a:t>
            </a:r>
          </a:p>
          <a:p>
            <a:r>
              <a:rPr lang="en-US" sz="1600" dirty="0">
                <a:latin typeface="Palatino Linotype" panose="02040502050505030304" pitchFamily="18" charset="0"/>
              </a:rPr>
              <a:t>Procesarea </a:t>
            </a:r>
            <a:r>
              <a:rPr lang="ro-RO" sz="1600" dirty="0">
                <a:latin typeface="Palatino Linotype" panose="02040502050505030304" pitchFamily="18" charset="0"/>
              </a:rPr>
              <a:t>informațiilor</a:t>
            </a:r>
          </a:p>
          <a:p>
            <a:r>
              <a:rPr lang="ro-RO" sz="1600" dirty="0">
                <a:latin typeface="Palatino Linotype" panose="02040502050505030304" pitchFamily="18" charset="0"/>
              </a:rPr>
              <a:t>Adaptarea la schimbări</a:t>
            </a:r>
          </a:p>
          <a:p>
            <a:r>
              <a:rPr lang="ro-RO" sz="1600" dirty="0">
                <a:latin typeface="Palatino Linotype" panose="02040502050505030304" pitchFamily="18" charset="0"/>
              </a:rPr>
              <a:t>Auto-organizarea</a:t>
            </a:r>
          </a:p>
          <a:p>
            <a:endParaRPr lang="en-US" sz="1600" dirty="0">
              <a:latin typeface="Palatino Linotype" panose="02040502050505030304" pitchFamily="18" charset="0"/>
            </a:endParaRPr>
          </a:p>
        </p:txBody>
      </p:sp>
      <p:sp>
        <p:nvSpPr>
          <p:cNvPr id="8" name="TextBox 7">
            <a:extLst>
              <a:ext uri="{FF2B5EF4-FFF2-40B4-BE49-F238E27FC236}">
                <a16:creationId xmlns:a16="http://schemas.microsoft.com/office/drawing/2014/main" id="{1CF4973D-D1F6-47A2-B0D3-F8A3EEA514E4}"/>
              </a:ext>
            </a:extLst>
          </p:cNvPr>
          <p:cNvSpPr txBox="1"/>
          <p:nvPr/>
        </p:nvSpPr>
        <p:spPr>
          <a:xfrm>
            <a:off x="7196957" y="4537490"/>
            <a:ext cx="3927571" cy="1077218"/>
          </a:xfrm>
          <a:prstGeom prst="rect">
            <a:avLst/>
          </a:prstGeom>
          <a:noFill/>
        </p:spPr>
        <p:txBody>
          <a:bodyPr wrap="square" rtlCol="0">
            <a:spAutoFit/>
          </a:bodyPr>
          <a:lstStyle/>
          <a:p>
            <a:r>
              <a:rPr lang="ro-RO" sz="1600" b="1" dirty="0">
                <a:latin typeface="Palatino Linotype" panose="02040502050505030304" pitchFamily="18" charset="0"/>
              </a:rPr>
              <a:t>1954</a:t>
            </a:r>
            <a:r>
              <a:rPr lang="ro-RO" sz="1600" dirty="0">
                <a:latin typeface="Palatino Linotype" panose="02040502050505030304" pitchFamily="18" charset="0"/>
              </a:rPr>
              <a:t> – </a:t>
            </a:r>
            <a:r>
              <a:rPr lang="ro-RO" sz="1600" u="sng" dirty="0">
                <a:latin typeface="Palatino Linotype" panose="02040502050505030304" pitchFamily="18" charset="0"/>
              </a:rPr>
              <a:t>Norbert Wiener:</a:t>
            </a:r>
          </a:p>
          <a:p>
            <a:r>
              <a:rPr lang="ro-RO" sz="1600" dirty="0">
                <a:latin typeface="Palatino Linotype" panose="02040502050505030304" pitchFamily="18" charset="0"/>
              </a:rPr>
              <a:t>Comunicarea</a:t>
            </a:r>
          </a:p>
          <a:p>
            <a:r>
              <a:rPr lang="ro-RO" sz="1600" dirty="0">
                <a:latin typeface="Palatino Linotype" panose="02040502050505030304" pitchFamily="18" charset="0"/>
              </a:rPr>
              <a:t>Auto-reglarea</a:t>
            </a:r>
          </a:p>
          <a:p>
            <a:endParaRPr lang="en-US" sz="1600" dirty="0">
              <a:latin typeface="Palatino Linotype" panose="02040502050505030304" pitchFamily="18" charset="0"/>
            </a:endParaRPr>
          </a:p>
        </p:txBody>
      </p:sp>
      <p:sp>
        <p:nvSpPr>
          <p:cNvPr id="9" name="Right Brace 8">
            <a:extLst>
              <a:ext uri="{FF2B5EF4-FFF2-40B4-BE49-F238E27FC236}">
                <a16:creationId xmlns:a16="http://schemas.microsoft.com/office/drawing/2014/main" id="{05BEED65-DA20-4163-A18E-1D7062DB27BB}"/>
              </a:ext>
            </a:extLst>
          </p:cNvPr>
          <p:cNvSpPr/>
          <p:nvPr/>
        </p:nvSpPr>
        <p:spPr>
          <a:xfrm>
            <a:off x="8786681" y="4887894"/>
            <a:ext cx="152546" cy="4147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26F52951-771B-49DE-BDF5-27A91223CF47}"/>
              </a:ext>
            </a:extLst>
          </p:cNvPr>
          <p:cNvSpPr txBox="1"/>
          <p:nvPr/>
        </p:nvSpPr>
        <p:spPr>
          <a:xfrm>
            <a:off x="9124329" y="4891433"/>
            <a:ext cx="2405552" cy="338554"/>
          </a:xfrm>
          <a:prstGeom prst="rect">
            <a:avLst/>
          </a:prstGeom>
          <a:noFill/>
        </p:spPr>
        <p:txBody>
          <a:bodyPr wrap="square" rtlCol="0">
            <a:spAutoFit/>
          </a:bodyPr>
          <a:lstStyle/>
          <a:p>
            <a:r>
              <a:rPr lang="ro-RO" sz="1600" dirty="0">
                <a:latin typeface="Palatino Linotype" panose="02040502050505030304" pitchFamily="18" charset="0"/>
              </a:rPr>
              <a:t>Feedback auto-corectiv</a:t>
            </a:r>
            <a:endParaRPr lang="en-US" sz="1600" dirty="0">
              <a:latin typeface="Palatino Linotype" panose="02040502050505030304" pitchFamily="18" charset="0"/>
            </a:endParaRPr>
          </a:p>
        </p:txBody>
      </p:sp>
      <p:sp>
        <p:nvSpPr>
          <p:cNvPr id="18" name="Arrow: Curved Left 17">
            <a:extLst>
              <a:ext uri="{FF2B5EF4-FFF2-40B4-BE49-F238E27FC236}">
                <a16:creationId xmlns:a16="http://schemas.microsoft.com/office/drawing/2014/main" id="{C4FB2FDA-E91E-414A-908D-F3521169DC16}"/>
              </a:ext>
            </a:extLst>
          </p:cNvPr>
          <p:cNvSpPr/>
          <p:nvPr/>
        </p:nvSpPr>
        <p:spPr>
          <a:xfrm rot="6024335">
            <a:off x="6756139" y="2940185"/>
            <a:ext cx="942680" cy="5634753"/>
          </a:xfrm>
          <a:prstGeom prst="curved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32FD7A65-5A0E-4FCE-B1CF-9E56A1683C53}"/>
              </a:ext>
            </a:extLst>
          </p:cNvPr>
          <p:cNvSpPr txBox="1"/>
          <p:nvPr/>
        </p:nvSpPr>
        <p:spPr>
          <a:xfrm>
            <a:off x="3933409" y="3523694"/>
            <a:ext cx="2597591" cy="1323439"/>
          </a:xfrm>
          <a:prstGeom prst="rect">
            <a:avLst/>
          </a:prstGeom>
          <a:noFill/>
        </p:spPr>
        <p:txBody>
          <a:bodyPr wrap="square" rtlCol="0">
            <a:spAutoFit/>
          </a:bodyPr>
          <a:lstStyle/>
          <a:p>
            <a:r>
              <a:rPr lang="ro-RO" sz="1600" b="1" dirty="0">
                <a:latin typeface="Palatino Linotype" panose="02040502050505030304" pitchFamily="18" charset="0"/>
              </a:rPr>
              <a:t>Cibernetica:</a:t>
            </a:r>
          </a:p>
          <a:p>
            <a:r>
              <a:rPr lang="ro-RO" sz="1600" dirty="0">
                <a:latin typeface="Palatino Linotype" panose="02040502050505030304" pitchFamily="18" charset="0"/>
              </a:rPr>
              <a:t>Auto-reglarea</a:t>
            </a:r>
          </a:p>
          <a:p>
            <a:r>
              <a:rPr lang="ro-RO" sz="1600" dirty="0">
                <a:latin typeface="Palatino Linotype" panose="02040502050505030304" pitchFamily="18" charset="0"/>
              </a:rPr>
              <a:t>Auto-reproducerea</a:t>
            </a:r>
          </a:p>
          <a:p>
            <a:r>
              <a:rPr lang="ro-RO" sz="1600" dirty="0">
                <a:latin typeface="Palatino Linotype" panose="02040502050505030304" pitchFamily="18" charset="0"/>
              </a:rPr>
              <a:t>Adaptarea</a:t>
            </a:r>
          </a:p>
          <a:p>
            <a:r>
              <a:rPr lang="ro-RO" sz="1600" dirty="0">
                <a:latin typeface="Palatino Linotype" panose="02040502050505030304" pitchFamily="18" charset="0"/>
              </a:rPr>
              <a:t>Procesarea informațiilor</a:t>
            </a:r>
            <a:endParaRPr lang="en-US" sz="1600" dirty="0">
              <a:latin typeface="Palatino Linotype" panose="02040502050505030304" pitchFamily="18" charset="0"/>
            </a:endParaRPr>
          </a:p>
        </p:txBody>
      </p:sp>
      <p:sp>
        <p:nvSpPr>
          <p:cNvPr id="20" name="Arrow: Curved Down 19">
            <a:extLst>
              <a:ext uri="{FF2B5EF4-FFF2-40B4-BE49-F238E27FC236}">
                <a16:creationId xmlns:a16="http://schemas.microsoft.com/office/drawing/2014/main" id="{26774B9F-24DD-4F71-B6CE-B55AD5D90304}"/>
              </a:ext>
            </a:extLst>
          </p:cNvPr>
          <p:cNvSpPr/>
          <p:nvPr/>
        </p:nvSpPr>
        <p:spPr>
          <a:xfrm rot="2560398">
            <a:off x="6461853" y="2373457"/>
            <a:ext cx="2785803" cy="831740"/>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23061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264451" y="33750"/>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4201441" y="1432848"/>
            <a:ext cx="2350002" cy="369332"/>
          </a:xfrm>
          <a:prstGeom prst="rect">
            <a:avLst/>
          </a:prstGeom>
          <a:noFill/>
        </p:spPr>
        <p:txBody>
          <a:bodyPr wrap="none" rtlCol="0">
            <a:spAutoFit/>
          </a:bodyPr>
          <a:lstStyle/>
          <a:p>
            <a:r>
              <a:rPr lang="ro-RO" b="1" dirty="0">
                <a:latin typeface="Palatino Linotype" panose="02040502050505030304" pitchFamily="18" charset="0"/>
                <a:cs typeface="Times New Roman" panose="02020603050405020304" pitchFamily="18" charset="0"/>
              </a:rPr>
              <a:t>Teoria Complexității</a:t>
            </a:r>
            <a:endParaRPr lang="en-US" b="1" dirty="0">
              <a:latin typeface="Palatino Linotype" panose="0204050205050503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73F4C45-8D95-4433-9461-7B50C251C21A}"/>
              </a:ext>
            </a:extLst>
          </p:cNvPr>
          <p:cNvSpPr txBox="1"/>
          <p:nvPr/>
        </p:nvSpPr>
        <p:spPr>
          <a:xfrm>
            <a:off x="2632889" y="2121769"/>
            <a:ext cx="8911686" cy="1077218"/>
          </a:xfrm>
          <a:prstGeom prst="rect">
            <a:avLst/>
          </a:prstGeom>
          <a:noFill/>
        </p:spPr>
        <p:txBody>
          <a:bodyPr wrap="square" rtlCol="0">
            <a:spAutoFit/>
          </a:bodyPr>
          <a:lstStyle/>
          <a:p>
            <a:pPr marL="285750" indent="-285750" algn="just">
              <a:buFont typeface="Wingdings" panose="05000000000000000000" pitchFamily="2" charset="2"/>
              <a:buChar char="Ø"/>
            </a:pPr>
            <a:r>
              <a:rPr lang="ro-RO" sz="1600" dirty="0">
                <a:latin typeface="Palatino Linotype" panose="02040502050505030304" pitchFamily="18" charset="0"/>
                <a:ea typeface="Calibri" panose="020F0502020204030204" pitchFamily="34" charset="0"/>
              </a:rPr>
              <a:t>O</a:t>
            </a:r>
            <a:r>
              <a:rPr lang="ro-RO" sz="1600" dirty="0">
                <a:effectLst/>
                <a:latin typeface="Palatino Linotype" panose="02040502050505030304" pitchFamily="18" charset="0"/>
                <a:ea typeface="Calibri" panose="020F0502020204030204" pitchFamily="34" charset="0"/>
              </a:rPr>
              <a:t>feră mecanisme pentru clasificarea problemelor combinatoriale și măsurarea resurselor de calcul necesare pentru rezolvarea lor. Abordează probleme de interes contemporan: criptografie și securitatea datelor, calcul probabilistic, calcul cuantic, calcul biologic și dezvoltatea algoritmilor eficienți</a:t>
            </a:r>
            <a:r>
              <a:rPr lang="en-US" sz="1600" dirty="0">
                <a:effectLst/>
                <a:latin typeface="Palatino Linotype" panose="02040502050505030304" pitchFamily="18" charset="0"/>
                <a:ea typeface="Calibri" panose="020F0502020204030204" pitchFamily="34" charset="0"/>
              </a:rPr>
              <a:t>;</a:t>
            </a:r>
          </a:p>
        </p:txBody>
      </p:sp>
      <p:pic>
        <p:nvPicPr>
          <p:cNvPr id="1026" name="Picture 2" descr="Semnul Intrebarii Rol">
            <a:extLst>
              <a:ext uri="{FF2B5EF4-FFF2-40B4-BE49-F238E27FC236}">
                <a16:creationId xmlns:a16="http://schemas.microsoft.com/office/drawing/2014/main" id="{4F3A11D0-6307-4FBF-BA67-859E42870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048" y="840879"/>
            <a:ext cx="1945702" cy="10795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6114DAA-4CD7-4864-A8FF-6A43D11B9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294" y="3109404"/>
            <a:ext cx="4707118" cy="339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3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095775" y="87882"/>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4920999" y="1397170"/>
            <a:ext cx="2350002" cy="369332"/>
          </a:xfrm>
          <a:prstGeom prst="rect">
            <a:avLst/>
          </a:prstGeom>
          <a:noFill/>
        </p:spPr>
        <p:txBody>
          <a:bodyPr wrap="none" rtlCol="0">
            <a:spAutoFit/>
          </a:bodyPr>
          <a:lstStyle/>
          <a:p>
            <a:r>
              <a:rPr lang="ro-RO" b="1" dirty="0">
                <a:latin typeface="Palatino Linotype" panose="02040502050505030304" pitchFamily="18" charset="0"/>
                <a:cs typeface="Times New Roman" panose="02020603050405020304" pitchFamily="18" charset="0"/>
              </a:rPr>
              <a:t>Teoria Complexității</a:t>
            </a:r>
            <a:endParaRPr lang="en-US" b="1" dirty="0">
              <a:latin typeface="Palatino Linotype" panose="0204050205050503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E0F987-E37E-4BFA-B1AC-AEC6FF767A6D}"/>
              </a:ext>
            </a:extLst>
          </p:cNvPr>
          <p:cNvSpPr txBox="1"/>
          <p:nvPr/>
        </p:nvSpPr>
        <p:spPr>
          <a:xfrm>
            <a:off x="3620100" y="1804972"/>
            <a:ext cx="2433680" cy="338554"/>
          </a:xfrm>
          <a:prstGeom prst="rect">
            <a:avLst/>
          </a:prstGeom>
          <a:noFill/>
        </p:spPr>
        <p:txBody>
          <a:bodyPr wrap="none" rtlCol="0">
            <a:spAutoFit/>
          </a:bodyPr>
          <a:lstStyle/>
          <a:p>
            <a:r>
              <a:rPr lang="ro-RO" sz="1600" dirty="0">
                <a:latin typeface="Palatino Linotype" panose="02040502050505030304" pitchFamily="18" charset="0"/>
                <a:cs typeface="Times New Roman" panose="02020603050405020304" pitchFamily="18" charset="0"/>
              </a:rPr>
              <a:t>Literatura de specialitate</a:t>
            </a:r>
            <a:endParaRPr lang="en-US" sz="1600" dirty="0">
              <a:latin typeface="Palatino Linotype" panose="02040502050505030304" pitchFamily="18" charset="0"/>
              <a:cs typeface="Times New Roman" panose="02020603050405020304" pitchFamily="18" charset="0"/>
            </a:endParaRPr>
          </a:p>
        </p:txBody>
      </p:sp>
      <p:pic>
        <p:nvPicPr>
          <p:cNvPr id="2050" name="Picture 2" descr="Semnul Intrebarii Imagini">
            <a:extLst>
              <a:ext uri="{FF2B5EF4-FFF2-40B4-BE49-F238E27FC236}">
                <a16:creationId xmlns:a16="http://schemas.microsoft.com/office/drawing/2014/main" id="{4166B4B4-53FA-453C-A6A6-F9B3CF38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241" y="1236915"/>
            <a:ext cx="878213" cy="8782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04BAC8-DBFA-4FA8-A749-B289917F4CA0}"/>
              </a:ext>
            </a:extLst>
          </p:cNvPr>
          <p:cNvSpPr txBox="1"/>
          <p:nvPr/>
        </p:nvSpPr>
        <p:spPr>
          <a:xfrm>
            <a:off x="2454379" y="2240572"/>
            <a:ext cx="9188777" cy="4185761"/>
          </a:xfrm>
          <a:prstGeom prst="rect">
            <a:avLst/>
          </a:prstGeom>
          <a:noFill/>
        </p:spPr>
        <p:txBody>
          <a:bodyPr wrap="square">
            <a:spAutoFit/>
          </a:bodyPr>
          <a:lstStyle/>
          <a:p>
            <a:pPr marL="342900" indent="-342900" algn="just">
              <a:buAutoNum type="arabicPeriod"/>
            </a:pPr>
            <a:r>
              <a:rPr lang="ro-RO" altLang="en-US" sz="1400" u="sng" dirty="0">
                <a:latin typeface="Palatino Linotype" panose="02040502050505030304" pitchFamily="18" charset="0"/>
              </a:rPr>
              <a:t>(</a:t>
            </a:r>
            <a:r>
              <a:rPr lang="en-US" altLang="en-US" sz="1400" u="sng" dirty="0">
                <a:latin typeface="Palatino Linotype" panose="02040502050505030304" pitchFamily="18" charset="0"/>
              </a:rPr>
              <a:t>Joel Moses, “Complexity and Flexibility”</a:t>
            </a:r>
            <a:r>
              <a:rPr lang="en-US" altLang="en-US" sz="1400" dirty="0">
                <a:latin typeface="Palatino Linotype" panose="02040502050505030304" pitchFamily="18" charset="0"/>
              </a:rPr>
              <a:t>)</a:t>
            </a:r>
            <a:r>
              <a:rPr lang="ro-RO" altLang="en-US" sz="1400" dirty="0">
                <a:latin typeface="Palatino Linotype" panose="02040502050505030304" pitchFamily="18" charset="0"/>
              </a:rPr>
              <a:t>: Un sistem este complex atunci când este compus din </a:t>
            </a:r>
            <a:r>
              <a:rPr lang="ro-RO" altLang="en-US" sz="1400" b="1" i="1" dirty="0">
                <a:solidFill>
                  <a:srgbClr val="C00000"/>
                </a:solidFill>
                <a:latin typeface="Palatino Linotype" panose="02040502050505030304" pitchFamily="18" charset="0"/>
              </a:rPr>
              <a:t>mai multe părți </a:t>
            </a:r>
            <a:r>
              <a:rPr lang="ro-RO" altLang="en-US" sz="1400" dirty="0">
                <a:latin typeface="Palatino Linotype" panose="02040502050505030304" pitchFamily="18" charset="0"/>
              </a:rPr>
              <a:t>care se </a:t>
            </a:r>
            <a:r>
              <a:rPr lang="ro-RO" altLang="en-US" sz="1400" b="1" i="1" dirty="0">
                <a:solidFill>
                  <a:srgbClr val="C00000"/>
                </a:solidFill>
                <a:latin typeface="Palatino Linotype" panose="02040502050505030304" pitchFamily="18" charset="0"/>
              </a:rPr>
              <a:t>interconectează în moduri complicate</a:t>
            </a:r>
            <a:r>
              <a:rPr lang="ro-RO" altLang="en-US" sz="1400" dirty="0">
                <a:latin typeface="Palatino Linotype" panose="02040502050505030304" pitchFamily="18" charset="0"/>
              </a:rPr>
              <a:t>.</a:t>
            </a:r>
          </a:p>
          <a:p>
            <a:pPr marL="342900" indent="-342900" algn="just">
              <a:buAutoNum type="arabicPeriod"/>
            </a:pPr>
            <a:endParaRPr lang="ro-RO" altLang="en-US" sz="1400" dirty="0">
              <a:latin typeface="Palatino Linotype" panose="02040502050505030304" pitchFamily="18" charset="0"/>
            </a:endParaRPr>
          </a:p>
          <a:p>
            <a:pPr marL="342900" indent="-342900" algn="just">
              <a:buAutoNum type="arabicPeriod"/>
            </a:pPr>
            <a:r>
              <a:rPr lang="en-US" altLang="en-US" sz="1400" dirty="0">
                <a:latin typeface="Palatino Linotype" panose="02040502050505030304" pitchFamily="18" charset="0"/>
              </a:rPr>
              <a:t>(</a:t>
            </a:r>
            <a:r>
              <a:rPr lang="en-US" altLang="en-US" sz="1400" u="sng" dirty="0">
                <a:latin typeface="Palatino Linotype" panose="02040502050505030304" pitchFamily="18" charset="0"/>
              </a:rPr>
              <a:t>Peter Senge, “The Fifth Discipline”</a:t>
            </a:r>
            <a:r>
              <a:rPr lang="en-US" altLang="en-US" sz="1400" dirty="0">
                <a:latin typeface="Palatino Linotype" panose="02040502050505030304" pitchFamily="18" charset="0"/>
              </a:rPr>
              <a:t>)</a:t>
            </a:r>
            <a:r>
              <a:rPr lang="ro-RO" altLang="en-US" sz="1400" dirty="0">
                <a:latin typeface="Palatino Linotype" panose="02040502050505030304" pitchFamily="18" charset="0"/>
              </a:rPr>
              <a:t>: Un sistem prezintă o </a:t>
            </a:r>
            <a:r>
              <a:rPr lang="ro-RO" altLang="en-US" sz="1400" b="1" i="1" dirty="0">
                <a:solidFill>
                  <a:srgbClr val="C00000"/>
                </a:solidFill>
                <a:latin typeface="Palatino Linotype" panose="02040502050505030304" pitchFamily="18" charset="0"/>
              </a:rPr>
              <a:t>complexitate dinamică </a:t>
            </a:r>
            <a:r>
              <a:rPr lang="ro-RO" altLang="en-US" sz="1400" dirty="0">
                <a:latin typeface="Palatino Linotype" panose="02040502050505030304" pitchFamily="18" charset="0"/>
              </a:rPr>
              <a:t>atunci când </a:t>
            </a:r>
            <a:r>
              <a:rPr lang="ro-RO" altLang="en-US" sz="1400" b="1" i="1" dirty="0">
                <a:solidFill>
                  <a:srgbClr val="C00000"/>
                </a:solidFill>
                <a:latin typeface="Palatino Linotype" panose="02040502050505030304" pitchFamily="18" charset="0"/>
              </a:rPr>
              <a:t>cauza și efectul sunt subtile</a:t>
            </a:r>
            <a:r>
              <a:rPr lang="ro-RO" altLang="en-US" sz="1400" dirty="0">
                <a:latin typeface="Palatino Linotype" panose="02040502050505030304" pitchFamily="18" charset="0"/>
              </a:rPr>
              <a:t>, în timp.</a:t>
            </a:r>
          </a:p>
          <a:p>
            <a:pPr marL="342900" indent="-342900" algn="just">
              <a:buAutoNum type="arabicPeriod"/>
            </a:pPr>
            <a:endParaRPr lang="ro-RO" altLang="en-US" sz="1400" dirty="0">
              <a:latin typeface="Palatino Linotype" panose="02040502050505030304" pitchFamily="18" charset="0"/>
            </a:endParaRPr>
          </a:p>
          <a:p>
            <a:pPr marL="342900" indent="-342900" algn="just">
              <a:buAutoNum type="arabicPeriod"/>
            </a:pPr>
            <a:r>
              <a:rPr lang="en-US" altLang="en-US" sz="1400" dirty="0">
                <a:latin typeface="Palatino Linotype" panose="02040502050505030304" pitchFamily="18" charset="0"/>
              </a:rPr>
              <a:t>(</a:t>
            </a:r>
            <a:r>
              <a:rPr lang="en-US" altLang="en-US" sz="1400" u="sng" dirty="0">
                <a:latin typeface="Palatino Linotype" panose="02040502050505030304" pitchFamily="18" charset="0"/>
              </a:rPr>
              <a:t>Joseph Sussman, “The New Transportation Faculty”</a:t>
            </a:r>
            <a:r>
              <a:rPr lang="en-US" altLang="en-US" sz="1400" dirty="0">
                <a:latin typeface="Palatino Linotype" panose="02040502050505030304" pitchFamily="18" charset="0"/>
              </a:rPr>
              <a:t>)</a:t>
            </a:r>
            <a:r>
              <a:rPr lang="ro-RO" altLang="en-US" sz="1400" dirty="0">
                <a:latin typeface="Palatino Linotype" panose="02040502050505030304" pitchFamily="18" charset="0"/>
              </a:rPr>
              <a:t>: </a:t>
            </a:r>
            <a:r>
              <a:rPr lang="en-US" altLang="en-US" sz="1400" dirty="0">
                <a:latin typeface="Palatino Linotype" panose="02040502050505030304" pitchFamily="18" charset="0"/>
              </a:rPr>
              <a:t>Un sistem este complex atunci când este compus dintr-un grup de unități înrudite (subsisteme), pentru care </a:t>
            </a:r>
            <a:r>
              <a:rPr lang="en-US" altLang="en-US" sz="1400" b="1" i="1" dirty="0">
                <a:solidFill>
                  <a:srgbClr val="C00000"/>
                </a:solidFill>
                <a:latin typeface="Palatino Linotype" panose="02040502050505030304" pitchFamily="18" charset="0"/>
              </a:rPr>
              <a:t>gradul și natura relațiilor sunt imperfect cunoscute.</a:t>
            </a:r>
            <a:endParaRPr lang="ro-RO" altLang="en-US" sz="1400" b="1" i="1" dirty="0">
              <a:solidFill>
                <a:srgbClr val="C00000"/>
              </a:solidFill>
              <a:latin typeface="Palatino Linotype" panose="02040502050505030304" pitchFamily="18" charset="0"/>
            </a:endParaRPr>
          </a:p>
          <a:p>
            <a:pPr marL="342900" indent="-342900" algn="just">
              <a:buAutoNum type="arabicPeriod"/>
            </a:pPr>
            <a:endParaRPr lang="ro-RO" altLang="en-US" sz="1400" b="1" i="1" dirty="0">
              <a:solidFill>
                <a:srgbClr val="C00000"/>
              </a:solidFill>
              <a:latin typeface="Palatino Linotype" panose="02040502050505030304" pitchFamily="18" charset="0"/>
            </a:endParaRPr>
          </a:p>
          <a:p>
            <a:pPr marL="342900" indent="-342900" algn="just">
              <a:buAutoNum type="arabicPeriod"/>
            </a:pPr>
            <a:r>
              <a:rPr lang="en-US" altLang="en-US" sz="1400" dirty="0">
                <a:latin typeface="Palatino Linotype" panose="02040502050505030304" pitchFamily="18" charset="0"/>
              </a:rPr>
              <a:t>(</a:t>
            </a:r>
            <a:r>
              <a:rPr lang="en-US" altLang="en-US" sz="1400" u="sng" dirty="0">
                <a:latin typeface="Palatino Linotype" panose="02040502050505030304" pitchFamily="18" charset="0"/>
              </a:rPr>
              <a:t>Rechtin and Maier, “The Art of System Architecting”</a:t>
            </a:r>
            <a:r>
              <a:rPr lang="en-US" altLang="en-US" sz="1400" dirty="0">
                <a:latin typeface="Palatino Linotype" panose="02040502050505030304" pitchFamily="18" charset="0"/>
              </a:rPr>
              <a:t>)</a:t>
            </a:r>
            <a:r>
              <a:rPr lang="ro-RO" altLang="en-US" sz="1400" dirty="0">
                <a:latin typeface="Palatino Linotype" panose="02040502050505030304" pitchFamily="18" charset="0"/>
              </a:rPr>
              <a:t>: Un sistem complex are un set de elemente diferite atât de conectate sau legate astfel încât să </a:t>
            </a:r>
            <a:r>
              <a:rPr lang="ro-RO" altLang="en-US" sz="1400" b="1" i="1" dirty="0">
                <a:solidFill>
                  <a:srgbClr val="C00000"/>
                </a:solidFill>
                <a:latin typeface="Palatino Linotype" panose="02040502050505030304" pitchFamily="18" charset="0"/>
              </a:rPr>
              <a:t>îndeplinească o funcție unică </a:t>
            </a:r>
            <a:r>
              <a:rPr lang="ro-RO" altLang="en-US" sz="1400" dirty="0">
                <a:latin typeface="Palatino Linotype" panose="02040502050505030304" pitchFamily="18" charset="0"/>
              </a:rPr>
              <a:t>care nu poate fi realizată doar de elemente.</a:t>
            </a:r>
          </a:p>
          <a:p>
            <a:pPr marL="342900" indent="-342900" algn="just">
              <a:buAutoNum type="arabicPeriod"/>
            </a:pPr>
            <a:endParaRPr lang="ro-RO" altLang="en-US" sz="1400" dirty="0">
              <a:latin typeface="Palatino Linotype" panose="02040502050505030304" pitchFamily="18" charset="0"/>
            </a:endParaRPr>
          </a:p>
          <a:p>
            <a:pPr marL="342900" indent="-342900" algn="just">
              <a:buAutoNum type="arabicPeriod"/>
            </a:pPr>
            <a:r>
              <a:rPr lang="en-US" altLang="en-US" sz="1400" dirty="0">
                <a:latin typeface="Palatino Linotype" panose="02040502050505030304" pitchFamily="18" charset="0"/>
              </a:rPr>
              <a:t>(</a:t>
            </a:r>
            <a:r>
              <a:rPr lang="en-US" altLang="en-US" sz="1400" u="sng" dirty="0">
                <a:latin typeface="Palatino Linotype" panose="02040502050505030304" pitchFamily="18" charset="0"/>
              </a:rPr>
              <a:t>Coveney and Highfield, “Frontiers of Complexity”</a:t>
            </a:r>
            <a:r>
              <a:rPr lang="en-US" altLang="en-US" sz="1400" dirty="0">
                <a:latin typeface="Palatino Linotype" panose="02040502050505030304" pitchFamily="18" charset="0"/>
              </a:rPr>
              <a:t>)</a:t>
            </a:r>
            <a:r>
              <a:rPr lang="ro-RO" altLang="en-US" sz="1400" dirty="0">
                <a:latin typeface="Palatino Linotype" panose="02040502050505030304" pitchFamily="18" charset="0"/>
              </a:rPr>
              <a:t>: </a:t>
            </a:r>
            <a:r>
              <a:rPr lang="ro-RO" altLang="en-US" sz="1400" b="1" i="1" dirty="0">
                <a:solidFill>
                  <a:srgbClr val="C00000"/>
                </a:solidFill>
                <a:latin typeface="Palatino Linotype" panose="02040502050505030304" pitchFamily="18" charset="0"/>
              </a:rPr>
              <a:t>Complexitatea științifică </a:t>
            </a:r>
            <a:r>
              <a:rPr lang="ro-RO" altLang="en-US" sz="1400" dirty="0">
                <a:latin typeface="Palatino Linotype" panose="02040502050505030304" pitchFamily="18" charset="0"/>
              </a:rPr>
              <a:t>se referă la comportamentul colecțiilor macroscopice de unități dotate cu potențialul de a </a:t>
            </a:r>
            <a:r>
              <a:rPr lang="ro-RO" altLang="en-US" sz="1400" b="1" i="1" dirty="0">
                <a:solidFill>
                  <a:srgbClr val="C00000"/>
                </a:solidFill>
                <a:latin typeface="Palatino Linotype" panose="02040502050505030304" pitchFamily="18" charset="0"/>
              </a:rPr>
              <a:t>evolua în timp</a:t>
            </a:r>
            <a:r>
              <a:rPr lang="ro-RO" altLang="en-US" sz="1400" dirty="0">
                <a:latin typeface="Palatino Linotype" panose="02040502050505030304" pitchFamily="18" charset="0"/>
              </a:rPr>
              <a:t>.</a:t>
            </a:r>
          </a:p>
          <a:p>
            <a:pPr marL="342900" indent="-342900" algn="just">
              <a:buAutoNum type="arabicPeriod"/>
            </a:pPr>
            <a:endParaRPr lang="ro-RO" altLang="en-US" sz="1400" dirty="0">
              <a:latin typeface="Palatino Linotype" panose="02040502050505030304" pitchFamily="18" charset="0"/>
            </a:endParaRPr>
          </a:p>
          <a:p>
            <a:pPr marL="342900" indent="-342900" algn="just">
              <a:buAutoNum type="arabicPeriod"/>
            </a:pPr>
            <a:r>
              <a:rPr lang="en-US" altLang="en-US" sz="1400" dirty="0">
                <a:latin typeface="Palatino Linotype" panose="02040502050505030304" pitchFamily="18" charset="0"/>
              </a:rPr>
              <a:t>(</a:t>
            </a:r>
            <a:r>
              <a:rPr lang="en-US" altLang="en-US" sz="1400" u="sng" dirty="0">
                <a:latin typeface="Palatino Linotype" panose="02040502050505030304" pitchFamily="18" charset="0"/>
              </a:rPr>
              <a:t>David Levy, “Applications and Limitations of Complexity Theory in Organizational Theory and Strategy”</a:t>
            </a:r>
            <a:r>
              <a:rPr lang="en-US" altLang="en-US" sz="1400" dirty="0">
                <a:latin typeface="Palatino Linotype" panose="02040502050505030304" pitchFamily="18" charset="0"/>
              </a:rPr>
              <a:t>)</a:t>
            </a:r>
            <a:r>
              <a:rPr lang="ro-RO" altLang="en-US" sz="1400" dirty="0">
                <a:latin typeface="Palatino Linotype" panose="02040502050505030304" pitchFamily="18" charset="0"/>
              </a:rPr>
              <a:t>: </a:t>
            </a:r>
            <a:r>
              <a:rPr lang="ro-RO" altLang="en-US" sz="1400" b="1" i="1" dirty="0">
                <a:solidFill>
                  <a:srgbClr val="C00000"/>
                </a:solidFill>
                <a:latin typeface="Palatino Linotype" panose="02040502050505030304" pitchFamily="18" charset="0"/>
              </a:rPr>
              <a:t>Teoria complexității </a:t>
            </a:r>
            <a:r>
              <a:rPr lang="ro-RO" altLang="en-US" sz="1400" dirty="0">
                <a:latin typeface="Palatino Linotype" panose="02040502050505030304" pitchFamily="18" charset="0"/>
              </a:rPr>
              <a:t>și </a:t>
            </a:r>
            <a:r>
              <a:rPr lang="ro-RO" altLang="en-US" sz="1400" b="1" i="1" dirty="0">
                <a:solidFill>
                  <a:srgbClr val="C00000"/>
                </a:solidFill>
                <a:latin typeface="Palatino Linotype" panose="02040502050505030304" pitchFamily="18" charset="0"/>
              </a:rPr>
              <a:t>teoria haosului</a:t>
            </a:r>
            <a:r>
              <a:rPr lang="ro-RO" altLang="en-US" sz="1400" dirty="0">
                <a:latin typeface="Palatino Linotype" panose="02040502050505030304" pitchFamily="18" charset="0"/>
              </a:rPr>
              <a:t> încearcă ambele să reconcilieze imprevizibilitatea sistemelor dinamice neliniare cu un sentiment al </a:t>
            </a:r>
            <a:r>
              <a:rPr lang="ro-RO" altLang="en-US" sz="1400" b="1" i="1" dirty="0">
                <a:solidFill>
                  <a:srgbClr val="C00000"/>
                </a:solidFill>
                <a:latin typeface="Palatino Linotype" panose="02040502050505030304" pitchFamily="18" charset="0"/>
              </a:rPr>
              <a:t>ordinii și structurii </a:t>
            </a:r>
            <a:r>
              <a:rPr lang="ro-RO" altLang="en-US" sz="1400" dirty="0">
                <a:latin typeface="Palatino Linotype" panose="02040502050505030304" pitchFamily="18" charset="0"/>
              </a:rPr>
              <a:t>subiacente.</a:t>
            </a:r>
            <a:endParaRPr lang="en-US" sz="1400" b="1" i="1" dirty="0">
              <a:solidFill>
                <a:srgbClr val="C00000"/>
              </a:solidFill>
              <a:latin typeface="Palatino Linotype" panose="02040502050505030304" pitchFamily="18" charset="0"/>
            </a:endParaRPr>
          </a:p>
        </p:txBody>
      </p:sp>
    </p:spTree>
    <p:extLst>
      <p:ext uri="{BB962C8B-B14F-4D97-AF65-F5344CB8AC3E}">
        <p14:creationId xmlns:p14="http://schemas.microsoft.com/office/powerpoint/2010/main" val="450665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77000">
              <a:schemeClr val="bg2">
                <a:tint val="90000"/>
                <a:lumMod val="120000"/>
              </a:schemeClr>
            </a:gs>
            <a:gs pos="83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EE03-BE10-4A20-A736-3C517325996C}"/>
              </a:ext>
            </a:extLst>
          </p:cNvPr>
          <p:cNvSpPr>
            <a:spLocks noGrp="1"/>
          </p:cNvSpPr>
          <p:nvPr>
            <p:ph type="title"/>
          </p:nvPr>
        </p:nvSpPr>
        <p:spPr>
          <a:xfrm>
            <a:off x="2592923" y="207992"/>
            <a:ext cx="8911687" cy="1280890"/>
          </a:xfrm>
        </p:spPr>
        <p:txBody>
          <a:bodyPr>
            <a:normAutofit/>
          </a:bodyPr>
          <a:lstStyle/>
          <a:p>
            <a:pPr algn="ctr"/>
            <a:r>
              <a:rPr lang="ro-RO" sz="3200" dirty="0">
                <a:latin typeface="Times New Roman" panose="02020603050405020304" pitchFamily="18" charset="0"/>
                <a:cs typeface="Times New Roman" panose="02020603050405020304" pitchFamily="18" charset="0"/>
              </a:rPr>
              <a:t>Sistemele Adaptive Complexe</a:t>
            </a:r>
            <a:endParaRPr lang="en-US" sz="32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D375D62-6106-4D1B-8553-26D76AADB88F}"/>
              </a:ext>
            </a:extLst>
          </p:cNvPr>
          <p:cNvSpPr txBox="1"/>
          <p:nvPr/>
        </p:nvSpPr>
        <p:spPr>
          <a:xfrm>
            <a:off x="4920999" y="1397170"/>
            <a:ext cx="2350002" cy="369332"/>
          </a:xfrm>
          <a:prstGeom prst="rect">
            <a:avLst/>
          </a:prstGeom>
          <a:noFill/>
        </p:spPr>
        <p:txBody>
          <a:bodyPr wrap="none" rtlCol="0">
            <a:spAutoFit/>
          </a:bodyPr>
          <a:lstStyle/>
          <a:p>
            <a:r>
              <a:rPr lang="ro-RO" b="1" dirty="0">
                <a:latin typeface="Palatino Linotype" panose="02040502050505030304" pitchFamily="18" charset="0"/>
                <a:cs typeface="Times New Roman" panose="02020603050405020304" pitchFamily="18" charset="0"/>
              </a:rPr>
              <a:t>Teoria Complexității</a:t>
            </a:r>
            <a:endParaRPr lang="en-US" b="1" dirty="0">
              <a:latin typeface="Palatino Linotype" panose="0204050205050503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E0F987-E37E-4BFA-B1AC-AEC6FF767A6D}"/>
              </a:ext>
            </a:extLst>
          </p:cNvPr>
          <p:cNvSpPr txBox="1"/>
          <p:nvPr/>
        </p:nvSpPr>
        <p:spPr>
          <a:xfrm>
            <a:off x="3620100" y="1804972"/>
            <a:ext cx="3018775" cy="338554"/>
          </a:xfrm>
          <a:prstGeom prst="rect">
            <a:avLst/>
          </a:prstGeom>
          <a:noFill/>
        </p:spPr>
        <p:txBody>
          <a:bodyPr wrap="none" rtlCol="0">
            <a:spAutoFit/>
          </a:bodyPr>
          <a:lstStyle/>
          <a:p>
            <a:r>
              <a:rPr lang="ro-RO" sz="1600" dirty="0">
                <a:latin typeface="Palatino Linotype" panose="02040502050505030304" pitchFamily="18" charset="0"/>
                <a:cs typeface="Times New Roman" panose="02020603050405020304" pitchFamily="18" charset="0"/>
              </a:rPr>
              <a:t>Caracteristici ale complexității:</a:t>
            </a:r>
            <a:endParaRPr lang="en-US" sz="1600" dirty="0">
              <a:latin typeface="Palatino Linotype" panose="02040502050505030304" pitchFamily="18" charset="0"/>
              <a:cs typeface="Times New Roman" panose="02020603050405020304" pitchFamily="18" charset="0"/>
            </a:endParaRPr>
          </a:p>
        </p:txBody>
      </p:sp>
      <p:pic>
        <p:nvPicPr>
          <p:cNvPr id="2050" name="Picture 2" descr="Semnul Intrebarii Imagini">
            <a:extLst>
              <a:ext uri="{FF2B5EF4-FFF2-40B4-BE49-F238E27FC236}">
                <a16:creationId xmlns:a16="http://schemas.microsoft.com/office/drawing/2014/main" id="{4166B4B4-53FA-453C-A6A6-F9B3CF38A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241" y="1236915"/>
            <a:ext cx="878213" cy="8782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404BAC8-DBFA-4FA8-A749-B289917F4CA0}"/>
              </a:ext>
            </a:extLst>
          </p:cNvPr>
          <p:cNvSpPr txBox="1"/>
          <p:nvPr/>
        </p:nvSpPr>
        <p:spPr>
          <a:xfrm>
            <a:off x="2454379" y="2240572"/>
            <a:ext cx="9188777" cy="2893100"/>
          </a:xfrm>
          <a:prstGeom prst="rect">
            <a:avLst/>
          </a:prstGeom>
          <a:noFill/>
        </p:spPr>
        <p:txBody>
          <a:bodyPr wrap="square">
            <a:spAutoFit/>
          </a:bodyPr>
          <a:lstStyle/>
          <a:p>
            <a:pPr marL="342900" indent="-342900" algn="just">
              <a:buAutoNum type="arabicPeriod"/>
            </a:pPr>
            <a:r>
              <a:rPr lang="ro-RO" altLang="en-US" sz="1400" b="1" u="sng" dirty="0">
                <a:solidFill>
                  <a:srgbClr val="C00000"/>
                </a:solidFill>
                <a:latin typeface="Palatino Linotype" panose="02040502050505030304" pitchFamily="18" charset="0"/>
              </a:rPr>
              <a:t>Dimensiune</a:t>
            </a:r>
            <a:r>
              <a:rPr lang="ro-RO" altLang="en-US" sz="1400" dirty="0">
                <a:latin typeface="Palatino Linotype" panose="02040502050505030304" pitchFamily="18" charset="0"/>
              </a:rPr>
              <a:t>: Ex. „Dimensiunea unui genom“; „Numărul de specii dintr-o ecologie”. Mărimea este o indicație a dificultății în tratarea sistemului. Dar, pentru complexitate, astfel de părți trebuie să fie interdependente</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marL="342900" indent="-342900" algn="just">
              <a:buAutoNum type="arabicPeriod"/>
            </a:pPr>
            <a:endParaRPr lang="ro-RO" altLang="en-US" sz="1400" dirty="0">
              <a:latin typeface="Palatino Linotype" panose="02040502050505030304" pitchFamily="18" charset="0"/>
            </a:endParaRPr>
          </a:p>
          <a:p>
            <a:pPr marL="342900" indent="-342900" algn="just">
              <a:buAutoNum type="arabicPeriod"/>
            </a:pPr>
            <a:r>
              <a:rPr lang="ro-RO" altLang="en-US" sz="1400" b="1" u="sng" dirty="0">
                <a:solidFill>
                  <a:srgbClr val="C00000"/>
                </a:solidFill>
                <a:latin typeface="Palatino Linotype" panose="02040502050505030304" pitchFamily="18" charset="0"/>
              </a:rPr>
              <a:t>Ignoranța</a:t>
            </a:r>
            <a:r>
              <a:rPr lang="ro-RO" altLang="en-US" sz="1400" dirty="0">
                <a:latin typeface="Palatino Linotype" panose="02040502050505030304" pitchFamily="18" charset="0"/>
              </a:rPr>
              <a:t>: de exemplu „creierul este prea complex pentru ca noi să înțelegem„.</a:t>
            </a:r>
            <a:r>
              <a:rPr lang="en-US" altLang="en-US" sz="1400" dirty="0">
                <a:latin typeface="Palatino Linotype" panose="02040502050505030304" pitchFamily="18" charset="0"/>
              </a:rPr>
              <a:t> </a:t>
            </a:r>
            <a:r>
              <a:rPr lang="ro-RO" altLang="en-US" sz="1400" dirty="0">
                <a:latin typeface="Palatino Linotype" panose="02040502050505030304" pitchFamily="18" charset="0"/>
              </a:rPr>
              <a:t>Complexitatea este cauza ignoranței. Nu pot asocia complet cele două </a:t>
            </a:r>
            <a:r>
              <a:rPr lang="en-US" altLang="en-US" sz="1400" dirty="0">
                <a:latin typeface="Palatino Linotype" panose="02040502050505030304" pitchFamily="18" charset="0"/>
              </a:rPr>
              <a:t>concepte;</a:t>
            </a:r>
            <a:endParaRPr lang="ro-RO" altLang="en-US" sz="1400" dirty="0">
              <a:latin typeface="Palatino Linotype" panose="02040502050505030304" pitchFamily="18" charset="0"/>
            </a:endParaRPr>
          </a:p>
          <a:p>
            <a:pPr marL="342900" indent="-342900" algn="just">
              <a:buAutoNum type="arabicPeriod"/>
            </a:pPr>
            <a:endParaRPr lang="ro-RO" altLang="en-US" sz="1400" dirty="0">
              <a:latin typeface="Palatino Linotype" panose="02040502050505030304" pitchFamily="18" charset="0"/>
            </a:endParaRPr>
          </a:p>
          <a:p>
            <a:pPr marL="342900" indent="-342900" algn="just">
              <a:buAutoNum type="arabicPeriod"/>
            </a:pPr>
            <a:r>
              <a:rPr lang="ro-RO" altLang="en-US" sz="1400" b="1" u="sng" dirty="0">
                <a:solidFill>
                  <a:srgbClr val="C00000"/>
                </a:solidFill>
                <a:latin typeface="Palatino Linotype" panose="02040502050505030304" pitchFamily="18" charset="0"/>
              </a:rPr>
              <a:t>Lungimea minimă a descrierii</a:t>
            </a:r>
            <a:r>
              <a:rPr lang="ro-RO" altLang="en-US" sz="1400" dirty="0">
                <a:latin typeface="Palatino Linotype" panose="02040502050505030304" pitchFamily="18" charset="0"/>
              </a:rPr>
              <a:t>: Complexitatea Kolmogorov este lungimea minimă posibilă a unei descrieri într-o anumită limbă (de obicei cea a unei mașini Turing)</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marL="342900" indent="-342900" algn="just">
              <a:buAutoNum type="arabicPeriod"/>
            </a:pPr>
            <a:endParaRPr lang="ro-RO" altLang="en-US" sz="1400" dirty="0">
              <a:latin typeface="Palatino Linotype" panose="02040502050505030304" pitchFamily="18" charset="0"/>
            </a:endParaRPr>
          </a:p>
          <a:p>
            <a:pPr marL="342900" indent="-342900" algn="just">
              <a:buAutoNum type="arabicPeriod"/>
            </a:pPr>
            <a:r>
              <a:rPr lang="ro-RO" altLang="en-US" sz="1400" b="1" u="sng" dirty="0">
                <a:solidFill>
                  <a:srgbClr val="C00000"/>
                </a:solidFill>
                <a:latin typeface="Palatino Linotype" panose="02040502050505030304" pitchFamily="18" charset="0"/>
              </a:rPr>
              <a:t>Varietatea</a:t>
            </a:r>
            <a:r>
              <a:rPr lang="ro-RO" altLang="en-US" sz="1400" dirty="0">
                <a:latin typeface="Palatino Linotype" panose="02040502050505030304" pitchFamily="18" charset="0"/>
              </a:rPr>
              <a:t>: De exemplu „marcajele acestei specii sunt complexe datorită varietății lor mari”. Varietatea este necesară pentru complexitate, dar nu este suficientă pentru aceasta</a:t>
            </a:r>
            <a:r>
              <a:rPr lang="en-US" altLang="en-US" sz="1400" dirty="0">
                <a:latin typeface="Palatino Linotype" panose="02040502050505030304" pitchFamily="18" charset="0"/>
              </a:rPr>
              <a:t>;</a:t>
            </a:r>
            <a:endParaRPr lang="ro-RO" altLang="en-US" sz="1400" dirty="0">
              <a:latin typeface="Palatino Linotype" panose="02040502050505030304" pitchFamily="18" charset="0"/>
            </a:endParaRPr>
          </a:p>
          <a:p>
            <a:pPr marL="342900" indent="-342900" algn="just">
              <a:buAutoNum type="arabicPeriod"/>
            </a:pPr>
            <a:endParaRPr lang="ro-RO" altLang="en-US" sz="1400" dirty="0">
              <a:latin typeface="Palatino Linotype" panose="02040502050505030304" pitchFamily="18" charset="0"/>
            </a:endParaRPr>
          </a:p>
          <a:p>
            <a:pPr marL="342900" indent="-342900" algn="just">
              <a:buAutoNum type="arabicPeriod"/>
            </a:pPr>
            <a:r>
              <a:rPr lang="ro-RO" altLang="en-US" sz="1400" b="1" u="sng" dirty="0">
                <a:solidFill>
                  <a:srgbClr val="C00000"/>
                </a:solidFill>
                <a:latin typeface="Palatino Linotype" panose="02040502050505030304" pitchFamily="18" charset="0"/>
              </a:rPr>
              <a:t>Ordinea/Turbulența</a:t>
            </a:r>
            <a:r>
              <a:rPr lang="ro-RO" altLang="en-US" sz="1400" dirty="0">
                <a:latin typeface="Palatino Linotype" panose="02040502050505030304" pitchFamily="18" charset="0"/>
              </a:rPr>
              <a:t>: Complexitatea este punctul de mijloc între ordine și turbulență</a:t>
            </a:r>
            <a:r>
              <a:rPr lang="en-US" altLang="en-US" sz="1400" dirty="0">
                <a:latin typeface="Palatino Linotype" panose="02040502050505030304" pitchFamily="18" charset="0"/>
              </a:rPr>
              <a:t>;</a:t>
            </a:r>
            <a:endParaRPr lang="en-US" sz="1400" b="1" i="1" dirty="0">
              <a:solidFill>
                <a:srgbClr val="C00000"/>
              </a:solidFill>
              <a:latin typeface="Palatino Linotype" panose="02040502050505030304" pitchFamily="18" charset="0"/>
            </a:endParaRPr>
          </a:p>
        </p:txBody>
      </p:sp>
      <p:pic>
        <p:nvPicPr>
          <p:cNvPr id="5" name="Picture 4">
            <a:extLst>
              <a:ext uri="{FF2B5EF4-FFF2-40B4-BE49-F238E27FC236}">
                <a16:creationId xmlns:a16="http://schemas.microsoft.com/office/drawing/2014/main" id="{2B65D08C-B5AA-4D19-918E-CBECBFFC4472}"/>
              </a:ext>
            </a:extLst>
          </p:cNvPr>
          <p:cNvPicPr>
            <a:picLocks noChangeAspect="1"/>
          </p:cNvPicPr>
          <p:nvPr/>
        </p:nvPicPr>
        <p:blipFill>
          <a:blip r:embed="rId3"/>
          <a:stretch>
            <a:fillRect/>
          </a:stretch>
        </p:blipFill>
        <p:spPr>
          <a:xfrm>
            <a:off x="4788312" y="5133672"/>
            <a:ext cx="3021467" cy="1436213"/>
          </a:xfrm>
          <a:prstGeom prst="rect">
            <a:avLst/>
          </a:prstGeom>
        </p:spPr>
      </p:pic>
    </p:spTree>
    <p:extLst>
      <p:ext uri="{BB962C8B-B14F-4D97-AF65-F5344CB8AC3E}">
        <p14:creationId xmlns:p14="http://schemas.microsoft.com/office/powerpoint/2010/main" val="52926692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TM02892315[[fn=Wisp]]</Template>
  <TotalTime>533</TotalTime>
  <Words>2346</Words>
  <Application>Microsoft Office PowerPoint</Application>
  <PresentationFormat>Widescreen</PresentationFormat>
  <Paragraphs>206</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Cambria Math</vt:lpstr>
      <vt:lpstr>Century Gothic</vt:lpstr>
      <vt:lpstr>Palatino Linotype</vt:lpstr>
      <vt:lpstr>Times New Roman</vt:lpstr>
      <vt:lpstr>Wingdings</vt:lpstr>
      <vt:lpstr>Wingdings 3</vt:lpstr>
      <vt:lpstr>Wisp</vt:lpstr>
      <vt:lpstr>Cibernetica Sistemelor Economice</vt:lpstr>
      <vt:lpstr>Apariția și dezvoltarea Ciberneticii </vt:lpstr>
      <vt:lpstr>Definirea Ciberneticii ca Știință </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lpstr>Sistemele Adaptive Complexe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Cibernetica Sistemelor Economice</dc:title>
  <dc:creator>Ionut Nica</dc:creator>
  <cp:lastModifiedBy>ionutnica</cp:lastModifiedBy>
  <cp:revision>13</cp:revision>
  <dcterms:created xsi:type="dcterms:W3CDTF">2020-09-19T16:31:08Z</dcterms:created>
  <dcterms:modified xsi:type="dcterms:W3CDTF">2023-11-01T21:36:20Z</dcterms:modified>
</cp:coreProperties>
</file>